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48" r:id="rId2"/>
    <p:sldId id="653" r:id="rId3"/>
    <p:sldId id="672" r:id="rId4"/>
    <p:sldId id="673" r:id="rId5"/>
    <p:sldId id="671" r:id="rId6"/>
    <p:sldId id="655" r:id="rId7"/>
    <p:sldId id="664" r:id="rId8"/>
    <p:sldId id="656" r:id="rId9"/>
    <p:sldId id="657" r:id="rId10"/>
    <p:sldId id="658" r:id="rId11"/>
    <p:sldId id="659" r:id="rId12"/>
    <p:sldId id="660" r:id="rId13"/>
    <p:sldId id="661" r:id="rId14"/>
    <p:sldId id="662" r:id="rId15"/>
    <p:sldId id="663" r:id="rId16"/>
    <p:sldId id="665" r:id="rId17"/>
    <p:sldId id="666" r:id="rId18"/>
    <p:sldId id="667" r:id="rId19"/>
    <p:sldId id="668" r:id="rId20"/>
    <p:sldId id="669" r:id="rId21"/>
    <p:sldId id="6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0" autoAdjust="0"/>
    <p:restoredTop sz="94660"/>
  </p:normalViewPr>
  <p:slideViewPr>
    <p:cSldViewPr snapToGrid="0">
      <p:cViewPr varScale="1">
        <p:scale>
          <a:sx n="93" d="100"/>
          <a:sy n="93" d="100"/>
        </p:scale>
        <p:origin x="106" y="18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G.O.</a:t>
            </a:r>
            <a:r>
              <a:rPr lang="en-US" baseline="0" dirty="0"/>
              <a:t> Bond Funding for the Passed 10 Years</a:t>
            </a:r>
            <a:endParaRPr 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Sheet1!$B$3</c:f>
              <c:strCache>
                <c:ptCount val="1"/>
                <c:pt idx="0">
                  <c:v>Amount</c:v>
                </c:pt>
              </c:strCache>
            </c:strRef>
          </c:tx>
          <c:spPr>
            <a:solidFill>
              <a:schemeClr val="accent1"/>
            </a:solidFill>
            <a:ln>
              <a:noFill/>
            </a:ln>
            <a:effectLst/>
          </c:spPr>
          <c:invertIfNegative val="0"/>
          <c:cat>
            <c:strRef>
              <c:f>Sheet1!$A$4:$A$8</c:f>
              <c:strCache>
                <c:ptCount val="5"/>
                <c:pt idx="0">
                  <c:v>2015</c:v>
                </c:pt>
                <c:pt idx="1">
                  <c:v>2017</c:v>
                </c:pt>
                <c:pt idx="2">
                  <c:v>2019</c:v>
                </c:pt>
                <c:pt idx="3">
                  <c:v>2021</c:v>
                </c:pt>
                <c:pt idx="4">
                  <c:v>Proposed 2023</c:v>
                </c:pt>
              </c:strCache>
            </c:strRef>
          </c:cat>
          <c:val>
            <c:numRef>
              <c:f>Sheet1!$B$4:$B$8</c:f>
              <c:numCache>
                <c:formatCode>_("$"* #,##0_);_("$"* \(#,##0\);_("$"* "-"??_);_(@_)</c:formatCode>
                <c:ptCount val="5"/>
                <c:pt idx="0" formatCode="&quot;$&quot;#,##0_);[Red]\(&quot;$&quot;#,##0\)">
                  <c:v>119000000</c:v>
                </c:pt>
                <c:pt idx="1">
                  <c:v>125000000</c:v>
                </c:pt>
                <c:pt idx="2">
                  <c:v>128500000</c:v>
                </c:pt>
                <c:pt idx="3" formatCode="&quot;$&quot;#,##0_);[Red]\(&quot;$&quot;#,##0\)">
                  <c:v>140000000</c:v>
                </c:pt>
                <c:pt idx="4" formatCode="&quot;$&quot;#,##0_);[Red]\(&quot;$&quot;#,##0\)">
                  <c:v>160000000</c:v>
                </c:pt>
              </c:numCache>
            </c:numRef>
          </c:val>
          <c:extLst>
            <c:ext xmlns:c16="http://schemas.microsoft.com/office/drawing/2014/chart" uri="{C3380CC4-5D6E-409C-BE32-E72D297353CC}">
              <c16:uniqueId val="{00000000-4BC0-4B91-9ECB-8DCDF843ACFF}"/>
            </c:ext>
          </c:extLst>
        </c:ser>
        <c:dLbls>
          <c:showLegendKey val="0"/>
          <c:showVal val="0"/>
          <c:showCatName val="0"/>
          <c:showSerName val="0"/>
          <c:showPercent val="0"/>
          <c:showBubbleSize val="0"/>
        </c:dLbls>
        <c:gapWidth val="150"/>
        <c:overlap val="100"/>
        <c:axId val="2078929743"/>
        <c:axId val="2078955119"/>
      </c:barChart>
      <c:catAx>
        <c:axId val="2078929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8955119"/>
        <c:crosses val="autoZero"/>
        <c:auto val="1"/>
        <c:lblAlgn val="ctr"/>
        <c:lblOffset val="100"/>
        <c:noMultiLvlLbl val="0"/>
      </c:catAx>
      <c:valAx>
        <c:axId val="2078955119"/>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892974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2178C2A-B2ED-462D-B017-A5AB222B0445}"/>
              </a:ext>
            </a:extLst>
          </p:cNvPr>
          <p:cNvGraphicFramePr>
            <a:graphicFrameLocks noChangeAspect="1"/>
          </p:cNvGraphicFramePr>
          <p:nvPr userDrawn="1">
            <p:custDataLst>
              <p:tags r:id="rId2"/>
            </p:custDataLst>
            <p:extLst>
              <p:ext uri="{D42A27DB-BD31-4B8C-83A1-F6EECF244321}">
                <p14:modId xmlns:p14="http://schemas.microsoft.com/office/powerpoint/2010/main" val="16497836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79" name="think-cell Slide" r:id="rId4" imgW="353" imgH="359" progId="TCLayout.ActiveDocument.1">
                  <p:embed/>
                </p:oleObj>
              </mc:Choice>
              <mc:Fallback>
                <p:oleObj name="think-cell Slide" r:id="rId4" imgW="353" imgH="359" progId="TCLayout.ActiveDocument.1">
                  <p:embed/>
                  <p:pic>
                    <p:nvPicPr>
                      <p:cNvPr id="11" name="Object 10" hidden="1">
                        <a:extLst>
                          <a:ext uri="{FF2B5EF4-FFF2-40B4-BE49-F238E27FC236}">
                            <a16:creationId xmlns:a16="http://schemas.microsoft.com/office/drawing/2014/main" id="{B2178C2A-B2ED-462D-B017-A5AB222B044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9" name="Group 8">
            <a:extLst>
              <a:ext uri="{FF2B5EF4-FFF2-40B4-BE49-F238E27FC236}">
                <a16:creationId xmlns:a16="http://schemas.microsoft.com/office/drawing/2014/main" id="{89A3FE19-2744-46B1-BBF9-FA91FF1F77DA}"/>
              </a:ext>
            </a:extLst>
          </p:cNvPr>
          <p:cNvGrpSpPr/>
          <p:nvPr userDrawn="1"/>
        </p:nvGrpSpPr>
        <p:grpSpPr>
          <a:xfrm>
            <a:off x="0" y="-8389"/>
            <a:ext cx="12192000" cy="6858000"/>
            <a:chOff x="0" y="-8389"/>
            <a:chExt cx="12192000" cy="6858000"/>
          </a:xfrm>
        </p:grpSpPr>
        <p:pic>
          <p:nvPicPr>
            <p:cNvPr id="7" name="Picture 6">
              <a:extLst>
                <a:ext uri="{FF2B5EF4-FFF2-40B4-BE49-F238E27FC236}">
                  <a16:creationId xmlns:a16="http://schemas.microsoft.com/office/drawing/2014/main" id="{4852FAAC-F21C-49CA-BAC8-DBF3CE3931F5}"/>
                </a:ext>
              </a:extLst>
            </p:cNvPr>
            <p:cNvPicPr>
              <a:picLocks noChangeAspect="1"/>
            </p:cNvPicPr>
            <p:nvPr userDrawn="1"/>
          </p:nvPicPr>
          <p:blipFill rotWithShape="1">
            <a:blip r:embed="rId6" cstate="email">
              <a:extLst>
                <a:ext uri="{28A0092B-C50C-407E-A947-70E740481C1C}">
                  <a14:useLocalDpi xmlns:a14="http://schemas.microsoft.com/office/drawing/2010/main" val="0"/>
                </a:ext>
              </a:extLst>
            </a:blip>
            <a:srcRect/>
            <a:stretch/>
          </p:blipFill>
          <p:spPr>
            <a:xfrm>
              <a:off x="0" y="-8389"/>
              <a:ext cx="12192000" cy="6858000"/>
            </a:xfrm>
            <a:prstGeom prst="rect">
              <a:avLst/>
            </a:prstGeom>
          </p:spPr>
        </p:pic>
        <p:pic>
          <p:nvPicPr>
            <p:cNvPr id="8" name="Picture 7">
              <a:extLst>
                <a:ext uri="{FF2B5EF4-FFF2-40B4-BE49-F238E27FC236}">
                  <a16:creationId xmlns:a16="http://schemas.microsoft.com/office/drawing/2014/main" id="{FAB19739-C9BB-4102-98A7-A3650B1F95AF}"/>
                </a:ext>
              </a:extLst>
            </p:cNvPr>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8248247" y="3352801"/>
              <a:ext cx="1316884" cy="3431420"/>
            </a:xfrm>
            <a:prstGeom prst="rect">
              <a:avLst/>
            </a:prstGeom>
          </p:spPr>
        </p:pic>
      </p:grpSp>
      <p:sp>
        <p:nvSpPr>
          <p:cNvPr id="2" name="Title 1"/>
          <p:cNvSpPr>
            <a:spLocks noGrp="1"/>
          </p:cNvSpPr>
          <p:nvPr>
            <p:ph type="ctrTitle"/>
          </p:nvPr>
        </p:nvSpPr>
        <p:spPr>
          <a:xfrm>
            <a:off x="431800" y="512763"/>
            <a:ext cx="5207000" cy="566737"/>
          </a:xfrm>
        </p:spPr>
        <p:txBody>
          <a:bodyPr vert="horz" anchor="t">
            <a:noAutofit/>
          </a:bodyPr>
          <a:lstStyle>
            <a:lvl1pPr algn="l">
              <a:defRPr sz="3600"/>
            </a:lvl1pPr>
          </a:lstStyle>
          <a:p>
            <a:r>
              <a:rPr lang="en-US"/>
              <a:t>Click to edit Master title style</a:t>
            </a:r>
          </a:p>
        </p:txBody>
      </p:sp>
      <p:sp>
        <p:nvSpPr>
          <p:cNvPr id="24" name="Text Placeholder 23">
            <a:extLst>
              <a:ext uri="{FF2B5EF4-FFF2-40B4-BE49-F238E27FC236}">
                <a16:creationId xmlns:a16="http://schemas.microsoft.com/office/drawing/2014/main" id="{8F22748D-F1B4-4793-8FB9-CE33AF874928}"/>
              </a:ext>
            </a:extLst>
          </p:cNvPr>
          <p:cNvSpPr>
            <a:spLocks noGrp="1"/>
          </p:cNvSpPr>
          <p:nvPr>
            <p:ph type="body" sz="quarter" idx="10"/>
          </p:nvPr>
        </p:nvSpPr>
        <p:spPr>
          <a:xfrm>
            <a:off x="431800" y="1435100"/>
            <a:ext cx="5207000" cy="1244600"/>
          </a:xfrm>
        </p:spPr>
        <p:txBody>
          <a:bodyPr>
            <a:noAutofit/>
          </a:bodyPr>
          <a:lstStyle>
            <a:lvl1pPr marL="0" indent="0">
              <a:buNone/>
              <a:defRPr sz="3600" b="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228494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92805E6-0A2D-4D92-A9E1-F6C130B8528A}"/>
              </a:ext>
            </a:extLst>
          </p:cNvPr>
          <p:cNvGraphicFramePr>
            <a:graphicFrameLocks noChangeAspect="1"/>
          </p:cNvGraphicFramePr>
          <p:nvPr userDrawn="1">
            <p:custDataLst>
              <p:tags r:id="rId2"/>
            </p:custDataLst>
            <p:extLst>
              <p:ext uri="{D42A27DB-BD31-4B8C-83A1-F6EECF244321}">
                <p14:modId xmlns:p14="http://schemas.microsoft.com/office/powerpoint/2010/main" val="3010089949"/>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4227" name="think-cell Slide" r:id="rId5" imgW="353" imgH="359" progId="TCLayout.ActiveDocument.1">
                  <p:embed/>
                </p:oleObj>
              </mc:Choice>
              <mc:Fallback>
                <p:oleObj name="think-cell Slide" r:id="rId5" imgW="353" imgH="359" progId="TCLayout.ActiveDocument.1">
                  <p:embed/>
                  <p:pic>
                    <p:nvPicPr>
                      <p:cNvPr id="8" name="Object 7" hidden="1">
                        <a:extLst>
                          <a:ext uri="{FF2B5EF4-FFF2-40B4-BE49-F238E27FC236}">
                            <a16:creationId xmlns:a16="http://schemas.microsoft.com/office/drawing/2014/main" id="{792805E6-0A2D-4D92-A9E1-F6C130B8528A}"/>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49EFD85-4418-4D4A-BB0C-D23596183741}"/>
              </a:ext>
            </a:extLst>
          </p:cNvPr>
          <p:cNvSpPr/>
          <p:nvPr userDrawn="1">
            <p:custDataLst>
              <p:tags r:id="rId3"/>
            </p:custDataLst>
          </p:nvPr>
        </p:nvSpPr>
        <p:spPr>
          <a:xfrm>
            <a:off x="0" y="0"/>
            <a:ext cx="211667" cy="2116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667" b="1" i="0" baseline="0">
              <a:latin typeface="Arial" panose="020B0604020202020204" pitchFamily="34" charset="0"/>
              <a:ea typeface="+mj-ea"/>
              <a:cs typeface="+mj-cs"/>
              <a:sym typeface="Arial" panose="020B0604020202020204" pitchFamily="34" charset="0"/>
            </a:endParaRPr>
          </a:p>
        </p:txBody>
      </p:sp>
      <p:sp>
        <p:nvSpPr>
          <p:cNvPr id="2" name="Title 1"/>
          <p:cNvSpPr>
            <a:spLocks noGrp="1"/>
          </p:cNvSpPr>
          <p:nvPr>
            <p:ph type="title"/>
          </p:nvPr>
        </p:nvSpPr>
        <p:spPr>
          <a:xfrm>
            <a:off x="353568" y="365125"/>
            <a:ext cx="11484864" cy="682752"/>
          </a:xfrm>
        </p:spPr>
        <p:txBody>
          <a:bodyPr vert="horz">
            <a:noAutofit/>
          </a:bodyPr>
          <a:lstStyle>
            <a:lvl1pPr>
              <a:defRPr b="1"/>
            </a:lvl1pPr>
          </a:lstStyle>
          <a:p>
            <a:r>
              <a:rPr lang="en-US"/>
              <a:t>Click to edit Master title style</a:t>
            </a:r>
          </a:p>
        </p:txBody>
      </p:sp>
      <p:sp>
        <p:nvSpPr>
          <p:cNvPr id="9" name="Text Placeholder 4">
            <a:extLst>
              <a:ext uri="{FF2B5EF4-FFF2-40B4-BE49-F238E27FC236}">
                <a16:creationId xmlns:a16="http://schemas.microsoft.com/office/drawing/2014/main" id="{5A934B29-C237-4AE7-A018-9DC622B3DE5C}"/>
              </a:ext>
            </a:extLst>
          </p:cNvPr>
          <p:cNvSpPr>
            <a:spLocks noGrp="1"/>
          </p:cNvSpPr>
          <p:nvPr>
            <p:ph idx="1"/>
          </p:nvPr>
        </p:nvSpPr>
        <p:spPr>
          <a:xfrm>
            <a:off x="351536" y="1383339"/>
            <a:ext cx="11484864" cy="212023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9832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3509A0C3-B441-4E73-B762-0C1FD21A4558}"/>
              </a:ext>
            </a:extLst>
          </p:cNvPr>
          <p:cNvGraphicFramePr>
            <a:graphicFrameLocks noChangeAspect="1"/>
          </p:cNvGraphicFramePr>
          <p:nvPr userDrawn="1">
            <p:custDataLst>
              <p:tags r:id="rId2"/>
            </p:custDataLst>
            <p:extLst>
              <p:ext uri="{D42A27DB-BD31-4B8C-83A1-F6EECF244321}">
                <p14:modId xmlns:p14="http://schemas.microsoft.com/office/powerpoint/2010/main" val="23763146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51" name="think-cell Slide" r:id="rId4" imgW="353" imgH="359" progId="TCLayout.ActiveDocument.1">
                  <p:embed/>
                </p:oleObj>
              </mc:Choice>
              <mc:Fallback>
                <p:oleObj name="think-cell Slide" r:id="rId4" imgW="353" imgH="359" progId="TCLayout.ActiveDocument.1">
                  <p:embed/>
                  <p:pic>
                    <p:nvPicPr>
                      <p:cNvPr id="8" name="Object 7" hidden="1">
                        <a:extLst>
                          <a:ext uri="{FF2B5EF4-FFF2-40B4-BE49-F238E27FC236}">
                            <a16:creationId xmlns:a16="http://schemas.microsoft.com/office/drawing/2014/main" id="{3509A0C3-B441-4E73-B762-0C1FD21A455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661AE3C-3C7F-478C-BB93-0A9FE8AC7C94}"/>
              </a:ext>
            </a:extLst>
          </p:cNvPr>
          <p:cNvSpPr>
            <a:spLocks noGrp="1"/>
          </p:cNvSpPr>
          <p:nvPr>
            <p:ph type="title"/>
          </p:nvPr>
        </p:nvSpPr>
        <p:spPr/>
        <p:txBody>
          <a:bodyPr vert="horz"/>
          <a:lstStyle/>
          <a:p>
            <a:r>
              <a:rPr lang="en-US"/>
              <a:t>Click to edit Master title style</a:t>
            </a:r>
          </a:p>
        </p:txBody>
      </p:sp>
      <p:sp>
        <p:nvSpPr>
          <p:cNvPr id="3" name="Footer Placeholder 2">
            <a:extLst>
              <a:ext uri="{FF2B5EF4-FFF2-40B4-BE49-F238E27FC236}">
                <a16:creationId xmlns:a16="http://schemas.microsoft.com/office/drawing/2014/main" id="{B20E73C3-35EA-49F7-AB7E-CF57A5EE98A3}"/>
              </a:ext>
            </a:extLst>
          </p:cNvPr>
          <p:cNvSpPr>
            <a:spLocks noGrp="1"/>
          </p:cNvSpPr>
          <p:nvPr>
            <p:ph type="ftr" sz="quarter" idx="10"/>
          </p:nvPr>
        </p:nvSpPr>
        <p:spPr>
          <a:xfrm>
            <a:off x="4038600" y="6356350"/>
            <a:ext cx="4114800" cy="365125"/>
          </a:xfrm>
          <a:prstGeom prst="rect">
            <a:avLst/>
          </a:prstGeom>
        </p:spPr>
        <p:txBody>
          <a:bodyPr/>
          <a:lstStyle/>
          <a:p>
            <a:endParaRPr lang="en-IN"/>
          </a:p>
        </p:txBody>
      </p:sp>
      <p:grpSp>
        <p:nvGrpSpPr>
          <p:cNvPr id="6" name="Group 5">
            <a:extLst>
              <a:ext uri="{FF2B5EF4-FFF2-40B4-BE49-F238E27FC236}">
                <a16:creationId xmlns:a16="http://schemas.microsoft.com/office/drawing/2014/main" id="{EC36D486-FB90-4F67-97A4-777F0EBC4275}"/>
              </a:ext>
            </a:extLst>
          </p:cNvPr>
          <p:cNvGrpSpPr/>
          <p:nvPr userDrawn="1"/>
        </p:nvGrpSpPr>
        <p:grpSpPr>
          <a:xfrm>
            <a:off x="0" y="-11185"/>
            <a:ext cx="12192000" cy="6858000"/>
            <a:chOff x="0" y="-8389"/>
            <a:chExt cx="12192000" cy="6858000"/>
          </a:xfrm>
        </p:grpSpPr>
        <p:pic>
          <p:nvPicPr>
            <p:cNvPr id="4" name="Picture 3">
              <a:extLst>
                <a:ext uri="{FF2B5EF4-FFF2-40B4-BE49-F238E27FC236}">
                  <a16:creationId xmlns:a16="http://schemas.microsoft.com/office/drawing/2014/main" id="{9A738D7C-833F-4C7C-9E06-E05BB764B328}"/>
                </a:ext>
              </a:extLst>
            </p:cNvPr>
            <p:cNvPicPr>
              <a:picLocks noChangeAspect="1"/>
            </p:cNvPicPr>
            <p:nvPr userDrawn="1"/>
          </p:nvPicPr>
          <p:blipFill rotWithShape="1">
            <a:blip r:embed="rId6" cstate="email">
              <a:extLst>
                <a:ext uri="{28A0092B-C50C-407E-A947-70E740481C1C}">
                  <a14:useLocalDpi xmlns:a14="http://schemas.microsoft.com/office/drawing/2010/main" val="0"/>
                </a:ext>
              </a:extLst>
            </a:blip>
            <a:srcRect/>
            <a:stretch/>
          </p:blipFill>
          <p:spPr>
            <a:xfrm>
              <a:off x="0" y="-8389"/>
              <a:ext cx="12192000" cy="6858000"/>
            </a:xfrm>
            <a:prstGeom prst="rect">
              <a:avLst/>
            </a:prstGeom>
          </p:spPr>
        </p:pic>
        <p:pic>
          <p:nvPicPr>
            <p:cNvPr id="5" name="Picture 4">
              <a:extLst>
                <a:ext uri="{FF2B5EF4-FFF2-40B4-BE49-F238E27FC236}">
                  <a16:creationId xmlns:a16="http://schemas.microsoft.com/office/drawing/2014/main" id="{F2227D39-0E7A-4FEC-9755-444C857CE6A7}"/>
                </a:ext>
              </a:extLst>
            </p:cNvPr>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8117834" y="3429001"/>
              <a:ext cx="1635767" cy="3196755"/>
            </a:xfrm>
            <a:prstGeom prst="rect">
              <a:avLst/>
            </a:prstGeom>
          </p:spPr>
        </p:pic>
      </p:grpSp>
    </p:spTree>
    <p:extLst>
      <p:ext uri="{BB962C8B-B14F-4D97-AF65-F5344CB8AC3E}">
        <p14:creationId xmlns:p14="http://schemas.microsoft.com/office/powerpoint/2010/main" val="2764929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92805E6-0A2D-4D92-A9E1-F6C130B8528A}"/>
              </a:ext>
            </a:extLst>
          </p:cNvPr>
          <p:cNvGraphicFramePr>
            <a:graphicFrameLocks noChangeAspect="1"/>
          </p:cNvGraphicFramePr>
          <p:nvPr userDrawn="1">
            <p:custDataLst>
              <p:tags r:id="rId2"/>
            </p:custDataLst>
            <p:extLst>
              <p:ext uri="{D42A27DB-BD31-4B8C-83A1-F6EECF244321}">
                <p14:modId xmlns:p14="http://schemas.microsoft.com/office/powerpoint/2010/main" val="650541537"/>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6275" name="think-cell Slide" r:id="rId5" imgW="353" imgH="359" progId="TCLayout.ActiveDocument.1">
                  <p:embed/>
                </p:oleObj>
              </mc:Choice>
              <mc:Fallback>
                <p:oleObj name="think-cell Slide" r:id="rId5" imgW="353" imgH="359" progId="TCLayout.ActiveDocument.1">
                  <p:embed/>
                  <p:pic>
                    <p:nvPicPr>
                      <p:cNvPr id="8" name="Object 7" hidden="1">
                        <a:extLst>
                          <a:ext uri="{FF2B5EF4-FFF2-40B4-BE49-F238E27FC236}">
                            <a16:creationId xmlns:a16="http://schemas.microsoft.com/office/drawing/2014/main" id="{792805E6-0A2D-4D92-A9E1-F6C130B8528A}"/>
                          </a:ext>
                        </a:extLst>
                      </p:cNvPr>
                      <p:cNvPicPr/>
                      <p:nvPr/>
                    </p:nvPicPr>
                    <p:blipFill>
                      <a:blip r:embed="rId6"/>
                      <a:stretch>
                        <a:fillRect/>
                      </a:stretch>
                    </p:blipFill>
                    <p:spPr>
                      <a:xfrm>
                        <a:off x="2118" y="2118"/>
                        <a:ext cx="2117" cy="211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49EFD85-4418-4D4A-BB0C-D23596183741}"/>
              </a:ext>
            </a:extLst>
          </p:cNvPr>
          <p:cNvSpPr/>
          <p:nvPr userDrawn="1">
            <p:custDataLst>
              <p:tags r:id="rId3"/>
            </p:custDataLst>
          </p:nvPr>
        </p:nvSpPr>
        <p:spPr>
          <a:xfrm>
            <a:off x="0" y="0"/>
            <a:ext cx="211667" cy="2116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3333" b="1" i="0" baseline="0">
              <a:latin typeface="Verdana" panose="020B0604030504040204" pitchFamily="34" charset="0"/>
              <a:ea typeface="+mj-ea"/>
              <a:cs typeface="+mj-cs"/>
              <a:sym typeface="Verdana" panose="020B0604030504040204" pitchFamily="34" charset="0"/>
            </a:endParaRPr>
          </a:p>
        </p:txBody>
      </p:sp>
    </p:spTree>
    <p:extLst>
      <p:ext uri="{BB962C8B-B14F-4D97-AF65-F5344CB8AC3E}">
        <p14:creationId xmlns:p14="http://schemas.microsoft.com/office/powerpoint/2010/main" val="317755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image" Target="../media/image2.png"/><Relationship Id="rId5" Type="http://schemas.openxmlformats.org/officeDocument/2006/relationships/theme" Target="../theme/theme1.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1533" y="365125"/>
            <a:ext cx="11468527" cy="6826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51533" y="1825625"/>
            <a:ext cx="1146852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aphicFrame>
        <p:nvGraphicFramePr>
          <p:cNvPr id="7" name="Object 6" hidden="1">
            <a:extLst>
              <a:ext uri="{FF2B5EF4-FFF2-40B4-BE49-F238E27FC236}">
                <a16:creationId xmlns:a16="http://schemas.microsoft.com/office/drawing/2014/main" id="{CF611312-E18F-4F43-9147-BF06BD6EAD3F}"/>
              </a:ext>
            </a:extLst>
          </p:cNvPr>
          <p:cNvGraphicFramePr>
            <a:graphicFrameLocks noChangeAspect="1"/>
          </p:cNvGraphicFramePr>
          <p:nvPr userDrawn="1">
            <p:custDataLst>
              <p:tags r:id="rId7"/>
            </p:custDataLst>
            <p:extLst>
              <p:ext uri="{D42A27DB-BD31-4B8C-83A1-F6EECF244321}">
                <p14:modId xmlns:p14="http://schemas.microsoft.com/office/powerpoint/2010/main" val="2014396070"/>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155" name="think-cell Slide" r:id="rId9" imgW="353" imgH="359" progId="TCLayout.ActiveDocument.1">
                  <p:embed/>
                </p:oleObj>
              </mc:Choice>
              <mc:Fallback>
                <p:oleObj name="think-cell Slide" r:id="rId9" imgW="353" imgH="359" progId="TCLayout.ActiveDocument.1">
                  <p:embed/>
                  <p:pic>
                    <p:nvPicPr>
                      <p:cNvPr id="7" name="Object 6" hidden="1">
                        <a:extLst>
                          <a:ext uri="{FF2B5EF4-FFF2-40B4-BE49-F238E27FC236}">
                            <a16:creationId xmlns:a16="http://schemas.microsoft.com/office/drawing/2014/main" id="{CF611312-E18F-4F43-9147-BF06BD6EAD3F}"/>
                          </a:ext>
                        </a:extLst>
                      </p:cNvPr>
                      <p:cNvPicPr/>
                      <p:nvPr/>
                    </p:nvPicPr>
                    <p:blipFill>
                      <a:blip r:embed="rId10"/>
                      <a:stretch>
                        <a:fillRect/>
                      </a:stretch>
                    </p:blipFill>
                    <p:spPr>
                      <a:xfrm>
                        <a:off x="2118" y="2118"/>
                        <a:ext cx="2117" cy="2117"/>
                      </a:xfrm>
                      <a:prstGeom prst="rect">
                        <a:avLst/>
                      </a:prstGeom>
                    </p:spPr>
                  </p:pic>
                </p:oleObj>
              </mc:Fallback>
            </mc:AlternateContent>
          </a:graphicData>
        </a:graphic>
      </p:graphicFrame>
      <p:sp>
        <p:nvSpPr>
          <p:cNvPr id="8" name="Rectangle 7" hidden="1">
            <a:extLst>
              <a:ext uri="{FF2B5EF4-FFF2-40B4-BE49-F238E27FC236}">
                <a16:creationId xmlns:a16="http://schemas.microsoft.com/office/drawing/2014/main" id="{4722FBF1-1A34-4C00-9586-9500F0A4705A}"/>
              </a:ext>
            </a:extLst>
          </p:cNvPr>
          <p:cNvSpPr/>
          <p:nvPr userDrawn="1">
            <p:custDataLst>
              <p:tags r:id="rId8"/>
            </p:custDataLst>
          </p:nvPr>
        </p:nvSpPr>
        <p:spPr>
          <a:xfrm>
            <a:off x="0" y="0"/>
            <a:ext cx="211667" cy="2116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667" b="1" i="0" baseline="0">
              <a:latin typeface="Arial" panose="020B0604020202020204" pitchFamily="34" charset="0"/>
              <a:ea typeface="+mj-ea"/>
              <a:cs typeface="+mj-cs"/>
              <a:sym typeface="Arial" panose="020B0604020202020204" pitchFamily="34" charset="0"/>
            </a:endParaRPr>
          </a:p>
        </p:txBody>
      </p:sp>
      <p:sp>
        <p:nvSpPr>
          <p:cNvPr id="9" name="Rectangle: Top Corners Rounded 8">
            <a:extLst>
              <a:ext uri="{FF2B5EF4-FFF2-40B4-BE49-F238E27FC236}">
                <a16:creationId xmlns:a16="http://schemas.microsoft.com/office/drawing/2014/main" id="{DCE036B5-892C-42BF-8BEC-342BE5769170}"/>
              </a:ext>
            </a:extLst>
          </p:cNvPr>
          <p:cNvSpPr/>
          <p:nvPr userDrawn="1"/>
        </p:nvSpPr>
        <p:spPr>
          <a:xfrm>
            <a:off x="11362861" y="6474563"/>
            <a:ext cx="457200" cy="281837"/>
          </a:xfrm>
          <a:prstGeom prst="round2SameRect">
            <a:avLst>
              <a:gd name="adj1" fmla="val 23426"/>
              <a:gd name="adj2" fmla="val 0"/>
            </a:avLst>
          </a:prstGeom>
          <a:solidFill>
            <a:srgbClr val="E227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200"/>
          </a:p>
        </p:txBody>
      </p:sp>
      <p:sp>
        <p:nvSpPr>
          <p:cNvPr id="10" name="TextBox 9">
            <a:extLst>
              <a:ext uri="{FF2B5EF4-FFF2-40B4-BE49-F238E27FC236}">
                <a16:creationId xmlns:a16="http://schemas.microsoft.com/office/drawing/2014/main" id="{A73AF54C-4023-416F-9B2C-4A177C1A9E6C}"/>
              </a:ext>
            </a:extLst>
          </p:cNvPr>
          <p:cNvSpPr txBox="1"/>
          <p:nvPr userDrawn="1"/>
        </p:nvSpPr>
        <p:spPr>
          <a:xfrm>
            <a:off x="11346523" y="6474647"/>
            <a:ext cx="489879" cy="276999"/>
          </a:xfrm>
          <a:prstGeom prst="rect">
            <a:avLst/>
          </a:prstGeom>
          <a:noFill/>
        </p:spPr>
        <p:txBody>
          <a:bodyPr wrap="square" rtlCol="0" anchor="ctr">
            <a:spAutoFit/>
          </a:bodyPr>
          <a:lstStyle/>
          <a:p>
            <a:pPr algn="ctr"/>
            <a:fld id="{DF408F7A-B94C-44C3-AED2-D20BB3D05E6C}" type="slidenum">
              <a:rPr lang="en-US" sz="1200" smtClean="0">
                <a:solidFill>
                  <a:schemeClr val="bg1"/>
                </a:solidFill>
                <a:latin typeface="+mn-lt"/>
              </a:rPr>
              <a:pPr algn="ctr"/>
              <a:t>‹#›</a:t>
            </a:fld>
            <a:endParaRPr lang="en-US" sz="1200">
              <a:solidFill>
                <a:schemeClr val="bg1"/>
              </a:solidFill>
              <a:latin typeface="+mn-lt"/>
            </a:endParaRPr>
          </a:p>
        </p:txBody>
      </p:sp>
      <p:sp>
        <p:nvSpPr>
          <p:cNvPr id="12" name="Rectangle 11">
            <a:extLst>
              <a:ext uri="{FF2B5EF4-FFF2-40B4-BE49-F238E27FC236}">
                <a16:creationId xmlns:a16="http://schemas.microsoft.com/office/drawing/2014/main" id="{EDEF16C0-B064-4A5B-8723-97AC88FA87AD}"/>
              </a:ext>
            </a:extLst>
          </p:cNvPr>
          <p:cNvSpPr/>
          <p:nvPr userDrawn="1"/>
        </p:nvSpPr>
        <p:spPr>
          <a:xfrm>
            <a:off x="1" y="6756400"/>
            <a:ext cx="12191999" cy="101600"/>
          </a:xfrm>
          <a:prstGeom prst="rect">
            <a:avLst/>
          </a:prstGeom>
          <a:solidFill>
            <a:srgbClr val="E227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a:p>
        </p:txBody>
      </p:sp>
      <p:pic>
        <p:nvPicPr>
          <p:cNvPr id="14" name="Picture 2">
            <a:extLst>
              <a:ext uri="{FF2B5EF4-FFF2-40B4-BE49-F238E27FC236}">
                <a16:creationId xmlns:a16="http://schemas.microsoft.com/office/drawing/2014/main" id="{908AB7E0-D1C7-48EF-9E67-0E831FD74BC8}"/>
              </a:ext>
            </a:extLst>
          </p:cNvPr>
          <p:cNvPicPr>
            <a:picLocks noChangeAspect="1" noChangeArrowheads="1"/>
          </p:cNvPicPr>
          <p:nvPr userDrawn="1"/>
        </p:nvPicPr>
        <p:blipFill>
          <a:blip r:embed="rId11" cstate="hqprint">
            <a:extLst>
              <a:ext uri="{28A0092B-C50C-407E-A947-70E740481C1C}">
                <a14:useLocalDpi xmlns:a14="http://schemas.microsoft.com/office/drawing/2010/main" val="0"/>
              </a:ext>
            </a:extLst>
          </a:blip>
          <a:srcRect/>
          <a:stretch>
            <a:fillRect/>
          </a:stretch>
        </p:blipFill>
        <p:spPr bwMode="auto">
          <a:xfrm>
            <a:off x="417636" y="6195729"/>
            <a:ext cx="949664" cy="509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511019"/>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vmlDrawing" Target="../drawings/vmlDrawing6.v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6.bin"/></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yrnamarquez@cabq.gov" TargetMode="Externa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419FB6B-93CA-49EA-873E-1F45F12822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62" name="think-cell Slide" r:id="rId4" imgW="353" imgH="359" progId="TCLayout.ActiveDocument.1">
                  <p:embed/>
                </p:oleObj>
              </mc:Choice>
              <mc:Fallback>
                <p:oleObj name="think-cell Slide" r:id="rId4" imgW="353" imgH="359" progId="TCLayout.ActiveDocument.1">
                  <p:embed/>
                  <p:pic>
                    <p:nvPicPr>
                      <p:cNvPr id="4" name="Object 3" hidden="1">
                        <a:extLst>
                          <a:ext uri="{FF2B5EF4-FFF2-40B4-BE49-F238E27FC236}">
                            <a16:creationId xmlns:a16="http://schemas.microsoft.com/office/drawing/2014/main" id="{6419FB6B-93CA-49EA-873E-1F45F12822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8C7E26FD-A76C-4490-8EF6-050C4165C210}"/>
              </a:ext>
            </a:extLst>
          </p:cNvPr>
          <p:cNvSpPr>
            <a:spLocks noGrp="1"/>
          </p:cNvSpPr>
          <p:nvPr>
            <p:ph type="ctrTitle"/>
          </p:nvPr>
        </p:nvSpPr>
        <p:spPr>
          <a:xfrm>
            <a:off x="0" y="737140"/>
            <a:ext cx="6987582" cy="1816590"/>
          </a:xfrm>
        </p:spPr>
        <p:txBody>
          <a:bodyPr vert="horz">
            <a:noAutofit/>
          </a:bodyPr>
          <a:lstStyle/>
          <a:p>
            <a:pPr algn="ctr"/>
            <a:r>
              <a:rPr lang="en-US" sz="3200" dirty="0" smtClean="0">
                <a:latin typeface="+mn-lt"/>
              </a:rPr>
              <a:t>Designing Albuquerque: </a:t>
            </a:r>
            <a:r>
              <a:rPr lang="en-US" sz="3200" dirty="0" smtClean="0">
                <a:latin typeface="+mn-lt"/>
              </a:rPr>
              <a:t/>
            </a:r>
            <a:br>
              <a:rPr lang="en-US" sz="3200" dirty="0" smtClean="0">
                <a:latin typeface="+mn-lt"/>
              </a:rPr>
            </a:br>
            <a:r>
              <a:rPr lang="en-US" sz="3200" dirty="0" smtClean="0">
                <a:latin typeface="+mn-lt"/>
              </a:rPr>
              <a:t>An </a:t>
            </a:r>
            <a:r>
              <a:rPr lang="en-US" sz="3200" dirty="0" smtClean="0">
                <a:latin typeface="+mn-lt"/>
              </a:rPr>
              <a:t>Open House for Architects, Landscape Architects &amp; Engineers</a:t>
            </a:r>
            <a:endParaRPr lang="en-US" sz="3200" b="1" dirty="0">
              <a:latin typeface="+mn-lt"/>
            </a:endParaRPr>
          </a:p>
        </p:txBody>
      </p:sp>
      <p:pic>
        <p:nvPicPr>
          <p:cNvPr id="12" name="Picture 11">
            <a:extLst>
              <a:ext uri="{FF2B5EF4-FFF2-40B4-BE49-F238E27FC236}">
                <a16:creationId xmlns:a16="http://schemas.microsoft.com/office/drawing/2014/main" id="{4178D940-0257-4D71-98A8-E0A6A5B2C2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79728" y="5357991"/>
            <a:ext cx="1329979" cy="1329979"/>
          </a:xfrm>
          <a:prstGeom prst="rect">
            <a:avLst/>
          </a:prstGeom>
        </p:spPr>
      </p:pic>
    </p:spTree>
    <p:extLst>
      <p:ext uri="{BB962C8B-B14F-4D97-AF65-F5344CB8AC3E}">
        <p14:creationId xmlns:p14="http://schemas.microsoft.com/office/powerpoint/2010/main" val="3010577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1"/>
            <a:ext cx="11484864" cy="6224781"/>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Staffing. If the proposal for an On-Call shows a couple of </a:t>
            </a:r>
            <a:r>
              <a:rPr lang="en-US" dirty="0" smtClean="0"/>
              <a:t>        principals </a:t>
            </a:r>
            <a:r>
              <a:rPr lang="en-US" dirty="0"/>
              <a:t>in the work chart and little is provided on the staff then I think, “Really…the principal will be working on the project?” </a:t>
            </a:r>
            <a:endParaRPr lang="en-US" dirty="0" smtClean="0"/>
          </a:p>
          <a:p>
            <a:pPr lvl="0"/>
            <a:r>
              <a:rPr lang="en-US" dirty="0"/>
              <a:t>I</a:t>
            </a:r>
            <a:r>
              <a:rPr lang="en-US" dirty="0" smtClean="0"/>
              <a:t>ndicating </a:t>
            </a:r>
            <a:r>
              <a:rPr lang="en-US" dirty="0"/>
              <a:t>that an un-licensed individual will be working as the project architect or PM doesn’t set well either, especially when it is a larger project.</a:t>
            </a:r>
          </a:p>
          <a:p>
            <a:pPr lvl="0"/>
            <a:r>
              <a:rPr lang="en-US" dirty="0" smtClean="0"/>
              <a:t>Assure </a:t>
            </a:r>
            <a:r>
              <a:rPr lang="en-US" dirty="0"/>
              <a:t>team members should have project specific </a:t>
            </a:r>
            <a:r>
              <a:rPr lang="en-US" dirty="0" smtClean="0"/>
              <a:t>experience.</a:t>
            </a:r>
            <a:endParaRPr lang="en-US" dirty="0"/>
          </a:p>
          <a:p>
            <a:pPr lvl="0"/>
            <a:r>
              <a:rPr lang="en-US" dirty="0" smtClean="0"/>
              <a:t>Make sure the </a:t>
            </a:r>
            <a:r>
              <a:rPr lang="en-US" dirty="0"/>
              <a:t>team is “tailored” to the specifics of the proposed project throughout its content.</a:t>
            </a:r>
          </a:p>
          <a:p>
            <a:pPr lvl="0"/>
            <a:endParaRPr lang="en-US" sz="2000" dirty="0" smtClean="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332967" y="7065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510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1"/>
            <a:ext cx="11484864" cy="5192704"/>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The firm should clearly state roles and responsibilities of the </a:t>
            </a:r>
            <a:r>
              <a:rPr lang="en-US" dirty="0" smtClean="0"/>
              <a:t>          team </a:t>
            </a:r>
            <a:r>
              <a:rPr lang="en-US" dirty="0"/>
              <a:t>members and define the inter-relationships with the stake </a:t>
            </a:r>
            <a:r>
              <a:rPr lang="en-US" dirty="0" smtClean="0"/>
              <a:t>holders.</a:t>
            </a:r>
            <a:endParaRPr lang="en-US" dirty="0"/>
          </a:p>
          <a:p>
            <a:pPr lvl="0"/>
            <a:r>
              <a:rPr lang="en-US" dirty="0"/>
              <a:t>Respondents often fail to identify a Principal </a:t>
            </a:r>
            <a:r>
              <a:rPr lang="en-US" dirty="0" smtClean="0"/>
              <a:t>A/E </a:t>
            </a:r>
            <a:r>
              <a:rPr lang="en-US" dirty="0"/>
              <a:t>registered </a:t>
            </a:r>
            <a:r>
              <a:rPr lang="en-US" dirty="0" smtClean="0"/>
              <a:t>in </a:t>
            </a:r>
            <a:r>
              <a:rPr lang="en-US" dirty="0"/>
              <a:t>the State of New Mexico, </a:t>
            </a:r>
            <a:r>
              <a:rPr lang="en-US" dirty="0" smtClean="0"/>
              <a:t>this is required and it maintains </a:t>
            </a:r>
            <a:r>
              <a:rPr lang="en-US" dirty="0"/>
              <a:t>continuity for the project. Respondents are encouraged to further define the responsibilities of those individuals in key roles tailored to the project.</a:t>
            </a:r>
          </a:p>
          <a:p>
            <a:pPr lvl="0"/>
            <a:endParaRPr lang="en-US" sz="2000" dirty="0" smtClean="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250905" y="866274"/>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97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0"/>
            <a:ext cx="11484864" cy="4767203"/>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Although it is important…Fiscal Responsibility, and Cost </a:t>
            </a:r>
            <a:r>
              <a:rPr lang="en-US" dirty="0" smtClean="0"/>
              <a:t>             Control </a:t>
            </a:r>
            <a:r>
              <a:rPr lang="en-US" dirty="0"/>
              <a:t>is not about how you manage your staff and your consultants.  How will you go about creatively and skillfully addressing the scope-budget landscape for the project? </a:t>
            </a:r>
          </a:p>
          <a:p>
            <a:pPr lvl="0"/>
            <a:r>
              <a:rPr lang="en-US" dirty="0" smtClean="0"/>
              <a:t>Describe </a:t>
            </a:r>
            <a:r>
              <a:rPr lang="en-US" dirty="0"/>
              <a:t>the standard progression of work in the Technical Approach such as </a:t>
            </a:r>
            <a:r>
              <a:rPr lang="en-US" dirty="0" smtClean="0"/>
              <a:t>SDs, DDs, CDs with a real </a:t>
            </a:r>
            <a:r>
              <a:rPr lang="en-US" dirty="0"/>
              <a:t>description of what you are </a:t>
            </a:r>
            <a:r>
              <a:rPr lang="en-US" dirty="0" smtClean="0"/>
              <a:t>providing. </a:t>
            </a:r>
            <a:r>
              <a:rPr lang="en-US" dirty="0"/>
              <a:t>Be more descriptive in what work you will be doing such as meeting with the </a:t>
            </a:r>
            <a:r>
              <a:rPr lang="en-US" dirty="0" smtClean="0"/>
              <a:t>City, City </a:t>
            </a:r>
            <a:r>
              <a:rPr lang="en-US" dirty="0"/>
              <a:t>IT or security groups to flesh out the design. Maybe more on your QA process that will help alleviate design errors.</a:t>
            </a:r>
          </a:p>
          <a:p>
            <a:pPr lvl="0"/>
            <a:endParaRPr lang="en-US" sz="2000" dirty="0" smtClean="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250905" y="7065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18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1"/>
            <a:ext cx="11484864" cy="6096541"/>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Respondents rarely address familiarity with COA </a:t>
            </a:r>
            <a:r>
              <a:rPr lang="en-US" dirty="0" smtClean="0"/>
              <a:t>codes-        standards-ordinances. </a:t>
            </a:r>
            <a:r>
              <a:rPr lang="en-US" dirty="0"/>
              <a:t>Indicate a desire to adhere to these standards if awarded a contract.</a:t>
            </a:r>
          </a:p>
          <a:p>
            <a:pPr lvl="0"/>
            <a:r>
              <a:rPr lang="en-US" dirty="0"/>
              <a:t>Font size. Really? Using smaller font to squeeze in more text is not worth the eye strain to read all of the proposal. It is quality and relevancy of past work and not the quantity of words.</a:t>
            </a:r>
          </a:p>
          <a:p>
            <a:pPr lvl="0"/>
            <a:r>
              <a:rPr lang="en-US" dirty="0"/>
              <a:t>You will encounter extremely experienced professional competition…However; do they have your desire, creativity and focus to capture the imagination of the reviewers?</a:t>
            </a:r>
          </a:p>
          <a:p>
            <a:pPr lvl="0"/>
            <a:endParaRPr lang="en-US" sz="2000" dirty="0" smtClean="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250905" y="8589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53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1"/>
            <a:ext cx="11484864" cy="4787464"/>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Don’t make regrettable mistakes. </a:t>
            </a:r>
            <a:r>
              <a:rPr lang="en-US" dirty="0" smtClean="0"/>
              <a:t>Misspelled </a:t>
            </a:r>
            <a:r>
              <a:rPr lang="en-US" dirty="0"/>
              <a:t>words, bad </a:t>
            </a:r>
            <a:r>
              <a:rPr lang="en-US" dirty="0" smtClean="0"/>
              <a:t>         grammar</a:t>
            </a:r>
            <a:r>
              <a:rPr lang="en-US" dirty="0"/>
              <a:t>, or </a:t>
            </a:r>
            <a:r>
              <a:rPr lang="en-US" dirty="0" smtClean="0"/>
              <a:t>contradictions are </a:t>
            </a:r>
            <a:r>
              <a:rPr lang="en-US" dirty="0"/>
              <a:t>not professional conduct.</a:t>
            </a:r>
          </a:p>
          <a:p>
            <a:pPr lvl="0"/>
            <a:r>
              <a:rPr lang="en-US" dirty="0"/>
              <a:t>The scope of work which our customers have provided contains a great deal of thought, time, and experience to prepare. These Owner’s Representatives know their needs better than anyone including you!  However experienced you may </a:t>
            </a:r>
            <a:r>
              <a:rPr lang="en-US" dirty="0" smtClean="0"/>
              <a:t>be</a:t>
            </a:r>
            <a:r>
              <a:rPr lang="en-US" dirty="0" smtClean="0"/>
              <a:t>.</a:t>
            </a:r>
          </a:p>
          <a:p>
            <a:pPr lvl="0"/>
            <a:r>
              <a:rPr lang="en-US" dirty="0"/>
              <a:t>A</a:t>
            </a:r>
            <a:r>
              <a:rPr lang="en-US" dirty="0" smtClean="0"/>
              <a:t>cknowledgment </a:t>
            </a:r>
            <a:r>
              <a:rPr lang="en-US" dirty="0"/>
              <a:t>that project requirements are  frequently based on funding sources (Federal, Capital Outlay vs. Local</a:t>
            </a:r>
            <a:r>
              <a:rPr lang="en-US" dirty="0" smtClean="0"/>
              <a:t>).</a:t>
            </a:r>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250905" y="8589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62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2"/>
            <a:ext cx="11484864" cy="3399674"/>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Be tenacious; continue to put your evolving foot forward. </a:t>
            </a:r>
            <a:r>
              <a:rPr lang="en-US" dirty="0" smtClean="0"/>
              <a:t>   Albuquerque </a:t>
            </a:r>
            <a:r>
              <a:rPr lang="en-US" dirty="0"/>
              <a:t>is a small marketplace and you are into this for the long haul.</a:t>
            </a:r>
          </a:p>
          <a:p>
            <a:pPr lvl="0"/>
            <a:r>
              <a:rPr lang="en-US" i="1" dirty="0"/>
              <a:t>Rhetorical question: How do you feel that your vast experience while employed by previous firms is perceived?</a:t>
            </a:r>
            <a:endParaRPr lang="en-US" dirty="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250905" y="8589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66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39"/>
            <a:ext cx="11484864" cy="4011867"/>
          </a:xfrm>
        </p:spPr>
        <p:txBody>
          <a:bodyPr/>
          <a:lstStyle/>
          <a:p>
            <a:pPr marL="0" indent="0">
              <a:buNone/>
            </a:pPr>
            <a:r>
              <a:rPr lang="en-US" u="sng" dirty="0" smtClean="0"/>
              <a:t>SAC Meeting </a:t>
            </a:r>
          </a:p>
          <a:p>
            <a:pPr lvl="0"/>
            <a:r>
              <a:rPr lang="en-US" dirty="0" smtClean="0"/>
              <a:t>Once </a:t>
            </a:r>
            <a:r>
              <a:rPr lang="en-US" dirty="0"/>
              <a:t>I have received all proposals and I know how </a:t>
            </a:r>
            <a:r>
              <a:rPr lang="en-US" dirty="0" smtClean="0"/>
              <a:t>many the                  Committee </a:t>
            </a:r>
            <a:r>
              <a:rPr lang="en-US" dirty="0"/>
              <a:t>has to review, I schedule </a:t>
            </a:r>
            <a:r>
              <a:rPr lang="en-US" dirty="0" smtClean="0"/>
              <a:t>the </a:t>
            </a:r>
            <a:r>
              <a:rPr lang="en-US" dirty="0"/>
              <a:t>SAC Meeting</a:t>
            </a:r>
            <a:r>
              <a:rPr lang="en-US" dirty="0" smtClean="0"/>
              <a:t>.</a:t>
            </a:r>
          </a:p>
          <a:p>
            <a:pPr lvl="0"/>
            <a:r>
              <a:rPr lang="en-US" dirty="0" smtClean="0"/>
              <a:t>Done via email.</a:t>
            </a:r>
            <a:endParaRPr lang="en-US" dirty="0"/>
          </a:p>
          <a:p>
            <a:pPr lvl="0"/>
            <a:r>
              <a:rPr lang="en-US" dirty="0"/>
              <a:t>I notify the respondents of the SAC Meeting a few days </a:t>
            </a:r>
            <a:r>
              <a:rPr lang="en-US" dirty="0" smtClean="0"/>
              <a:t>prior to the meeting date.</a:t>
            </a:r>
            <a:endParaRPr lang="en-US" dirty="0"/>
          </a:p>
          <a:p>
            <a:pPr lvl="0"/>
            <a:r>
              <a:rPr lang="en-US" dirty="0"/>
              <a:t>Scores are broadcast to the entire group (SAC Committee and respondents</a:t>
            </a:r>
            <a:r>
              <a:rPr lang="en-US" dirty="0" smtClean="0"/>
              <a:t>).</a:t>
            </a:r>
            <a:endParaRPr lang="en-US" dirty="0"/>
          </a:p>
          <a:p>
            <a:pPr lvl="1"/>
            <a:endParaRPr lang="en-US" dirty="0" smtClean="0"/>
          </a:p>
        </p:txBody>
      </p:sp>
      <p:pic>
        <p:nvPicPr>
          <p:cNvPr id="11268" name="Picture 4" descr="Nutan Bankar - Jammu &amp; Kashmir, India | Professional Profile | LinkedIn"/>
          <p:cNvPicPr>
            <a:picLocks noChangeAspect="1" noChangeArrowheads="1"/>
          </p:cNvPicPr>
          <p:nvPr/>
        </p:nvPicPr>
        <p:blipFill rotWithShape="1">
          <a:blip r:embed="rId2">
            <a:extLst>
              <a:ext uri="{28A0092B-C50C-407E-A947-70E740481C1C}">
                <a14:useLocalDpi xmlns:a14="http://schemas.microsoft.com/office/drawing/2010/main" val="0"/>
              </a:ext>
            </a:extLst>
          </a:blip>
          <a:srcRect l="51607" r="3604"/>
          <a:stretch/>
        </p:blipFill>
        <p:spPr bwMode="auto">
          <a:xfrm>
            <a:off x="10179631" y="905792"/>
            <a:ext cx="1656769" cy="2123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73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268"/>
                                        </p:tgtEl>
                                        <p:attrNameLst>
                                          <p:attrName>style.visibility</p:attrName>
                                        </p:attrNameLst>
                                      </p:cBhvr>
                                      <p:to>
                                        <p:strVal val="visible"/>
                                      </p:to>
                                    </p:set>
                                    <p:anim calcmode="lin" valueType="num">
                                      <p:cBhvr additive="base">
                                        <p:cTn id="23" dur="500" fill="hold"/>
                                        <p:tgtEl>
                                          <p:spTgt spid="11268"/>
                                        </p:tgtEl>
                                        <p:attrNameLst>
                                          <p:attrName>ppt_x</p:attrName>
                                        </p:attrNameLst>
                                      </p:cBhvr>
                                      <p:tavLst>
                                        <p:tav tm="0">
                                          <p:val>
                                            <p:strVal val="#ppt_x"/>
                                          </p:val>
                                        </p:tav>
                                        <p:tav tm="100000">
                                          <p:val>
                                            <p:strVal val="#ppt_x"/>
                                          </p:val>
                                        </p:tav>
                                      </p:tavLst>
                                    </p:anim>
                                    <p:anim calcmode="lin" valueType="num">
                                      <p:cBhvr additive="base">
                                        <p:cTn id="24"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39"/>
            <a:ext cx="11484864" cy="4596643"/>
          </a:xfrm>
        </p:spPr>
        <p:txBody>
          <a:bodyPr/>
          <a:lstStyle/>
          <a:p>
            <a:pPr marL="0" indent="0">
              <a:buNone/>
            </a:pPr>
            <a:r>
              <a:rPr lang="en-US" u="sng" dirty="0" smtClean="0"/>
              <a:t>SAC </a:t>
            </a:r>
            <a:r>
              <a:rPr lang="en-US" u="sng" dirty="0" smtClean="0"/>
              <a:t>Meeting scoring </a:t>
            </a:r>
          </a:p>
          <a:p>
            <a:r>
              <a:rPr lang="en-US" dirty="0"/>
              <a:t>Highest and Lowest scores are </a:t>
            </a:r>
            <a:r>
              <a:rPr lang="en-US" dirty="0" smtClean="0"/>
              <a:t>dropped</a:t>
            </a:r>
            <a:endParaRPr lang="en-US" dirty="0"/>
          </a:p>
          <a:p>
            <a:pPr lvl="0"/>
            <a:r>
              <a:rPr lang="en-US" dirty="0" smtClean="0"/>
              <a:t>Point Deductions </a:t>
            </a:r>
          </a:p>
          <a:p>
            <a:pPr marL="0" lvl="0" indent="0">
              <a:lnSpc>
                <a:spcPct val="100000"/>
              </a:lnSpc>
              <a:spcBef>
                <a:spcPts val="0"/>
              </a:spcBef>
              <a:buNone/>
            </a:pPr>
            <a:r>
              <a:rPr lang="en-US" dirty="0" smtClean="0"/>
              <a:t>(if project does NOT contain federal funding and </a:t>
            </a:r>
          </a:p>
          <a:p>
            <a:pPr marL="0" lvl="0" indent="0">
              <a:lnSpc>
                <a:spcPct val="100000"/>
              </a:lnSpc>
              <a:spcBef>
                <a:spcPts val="0"/>
              </a:spcBef>
              <a:buNone/>
            </a:pPr>
            <a:r>
              <a:rPr lang="en-US" dirty="0" smtClean="0"/>
              <a:t>top firms are within 5% of each other’s scores)</a:t>
            </a:r>
            <a:endParaRPr lang="en-US" sz="2400" dirty="0" smtClean="0"/>
          </a:p>
          <a:p>
            <a:pPr lvl="1"/>
            <a:r>
              <a:rPr lang="en-US" dirty="0" smtClean="0"/>
              <a:t>There is 1 Point Deduction for every $50K worth of work        approved/executed in the last year.</a:t>
            </a:r>
            <a:endParaRPr lang="en-US" sz="2000" dirty="0" smtClean="0"/>
          </a:p>
          <a:p>
            <a:pPr lvl="1"/>
            <a:r>
              <a:rPr lang="en-US" dirty="0" smtClean="0"/>
              <a:t>Point </a:t>
            </a:r>
            <a:r>
              <a:rPr lang="en-US" dirty="0"/>
              <a:t>Deductions apply to </a:t>
            </a:r>
            <a:r>
              <a:rPr lang="en-US" dirty="0" smtClean="0"/>
              <a:t>Original </a:t>
            </a:r>
            <a:r>
              <a:rPr lang="en-US" dirty="0"/>
              <a:t>A</a:t>
            </a:r>
            <a:r>
              <a:rPr lang="en-US" dirty="0" smtClean="0"/>
              <a:t>greements </a:t>
            </a:r>
            <a:r>
              <a:rPr lang="en-US" dirty="0"/>
              <a:t>and </a:t>
            </a:r>
            <a:endParaRPr lang="en-US" dirty="0" smtClean="0"/>
          </a:p>
          <a:p>
            <a:pPr marL="457200" lvl="1" indent="0">
              <a:buNone/>
            </a:pPr>
            <a:r>
              <a:rPr lang="en-US" dirty="0" smtClean="0"/>
              <a:t>Supplements</a:t>
            </a:r>
            <a:r>
              <a:rPr lang="en-US" dirty="0" smtClean="0"/>
              <a:t>.</a:t>
            </a:r>
            <a:endParaRPr lang="en-US" dirty="0"/>
          </a:p>
          <a:p>
            <a:pPr lvl="1"/>
            <a:r>
              <a:rPr lang="en-US" dirty="0"/>
              <a:t>If you want a current Point Deduction list, email me directly.</a:t>
            </a:r>
          </a:p>
          <a:p>
            <a:pPr lvl="1"/>
            <a:endParaRPr lang="en-US" dirty="0" smtClean="0"/>
          </a:p>
        </p:txBody>
      </p:sp>
      <p:pic>
        <p:nvPicPr>
          <p:cNvPr id="19458" name="Picture 2" descr="Referee Penalty Flag"/>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t="12922" r="2854"/>
          <a:stretch/>
        </p:blipFill>
        <p:spPr bwMode="auto">
          <a:xfrm>
            <a:off x="9406835" y="3306728"/>
            <a:ext cx="2641678" cy="23678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Nutan Bankar - Jammu &amp; Kashmir, India | Professional Profile | LinkedIn"/>
          <p:cNvPicPr>
            <a:picLocks noChangeAspect="1" noChangeArrowheads="1"/>
          </p:cNvPicPr>
          <p:nvPr/>
        </p:nvPicPr>
        <p:blipFill rotWithShape="1">
          <a:blip r:embed="rId3">
            <a:extLst>
              <a:ext uri="{28A0092B-C50C-407E-A947-70E740481C1C}">
                <a14:useLocalDpi xmlns:a14="http://schemas.microsoft.com/office/drawing/2010/main" val="0"/>
              </a:ext>
            </a:extLst>
          </a:blip>
          <a:srcRect l="51607" r="3604"/>
          <a:stretch/>
        </p:blipFill>
        <p:spPr bwMode="auto">
          <a:xfrm>
            <a:off x="10384774" y="905793"/>
            <a:ext cx="1451626" cy="1860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77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53" presetClass="entr" presetSubtype="16" fill="hold" nodeType="withEffect">
                                  <p:stCondLst>
                                    <p:cond delay="0"/>
                                  </p:stCondLst>
                                  <p:childTnLst>
                                    <p:set>
                                      <p:cBhvr>
                                        <p:cTn id="24" dur="1" fill="hold">
                                          <p:stCondLst>
                                            <p:cond delay="0"/>
                                          </p:stCondLst>
                                        </p:cTn>
                                        <p:tgtEl>
                                          <p:spTgt spid="19458"/>
                                        </p:tgtEl>
                                        <p:attrNameLst>
                                          <p:attrName>style.visibility</p:attrName>
                                        </p:attrNameLst>
                                      </p:cBhvr>
                                      <p:to>
                                        <p:strVal val="visible"/>
                                      </p:to>
                                    </p:set>
                                    <p:anim calcmode="lin" valueType="num">
                                      <p:cBhvr>
                                        <p:cTn id="25" dur="500" fill="hold"/>
                                        <p:tgtEl>
                                          <p:spTgt spid="19458"/>
                                        </p:tgtEl>
                                        <p:attrNameLst>
                                          <p:attrName>ppt_w</p:attrName>
                                        </p:attrNameLst>
                                      </p:cBhvr>
                                      <p:tavLst>
                                        <p:tav tm="0">
                                          <p:val>
                                            <p:fltVal val="0"/>
                                          </p:val>
                                        </p:tav>
                                        <p:tav tm="100000">
                                          <p:val>
                                            <p:strVal val="#ppt_w"/>
                                          </p:val>
                                        </p:tav>
                                      </p:tavLst>
                                    </p:anim>
                                    <p:anim calcmode="lin" valueType="num">
                                      <p:cBhvr>
                                        <p:cTn id="26" dur="500" fill="hold"/>
                                        <p:tgtEl>
                                          <p:spTgt spid="19458"/>
                                        </p:tgtEl>
                                        <p:attrNameLst>
                                          <p:attrName>ppt_h</p:attrName>
                                        </p:attrNameLst>
                                      </p:cBhvr>
                                      <p:tavLst>
                                        <p:tav tm="0">
                                          <p:val>
                                            <p:fltVal val="0"/>
                                          </p:val>
                                        </p:tav>
                                        <p:tav tm="100000">
                                          <p:val>
                                            <p:strVal val="#ppt_h"/>
                                          </p:val>
                                        </p:tav>
                                      </p:tavLst>
                                    </p:anim>
                                    <p:animEffect transition="in" filter="fade">
                                      <p:cBhvr>
                                        <p:cTn id="27" dur="500"/>
                                        <p:tgtEl>
                                          <p:spTgt spid="1945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additive="base">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39"/>
            <a:ext cx="11484864" cy="4659224"/>
          </a:xfrm>
        </p:spPr>
        <p:txBody>
          <a:bodyPr/>
          <a:lstStyle/>
          <a:p>
            <a:pPr marL="0" indent="0">
              <a:buNone/>
            </a:pPr>
            <a:r>
              <a:rPr lang="en-US" u="sng" dirty="0" smtClean="0"/>
              <a:t>SAC Meeting </a:t>
            </a:r>
          </a:p>
          <a:p>
            <a:pPr lvl="0"/>
            <a:r>
              <a:rPr lang="en-US" dirty="0"/>
              <a:t>If a SAC Committee member has </a:t>
            </a:r>
            <a:r>
              <a:rPr lang="en-US" dirty="0" smtClean="0"/>
              <a:t>a </a:t>
            </a:r>
            <a:r>
              <a:rPr lang="en-US" dirty="0"/>
              <a:t>question or wishes to </a:t>
            </a:r>
            <a:r>
              <a:rPr lang="en-US" dirty="0" smtClean="0"/>
              <a:t>          conduct </a:t>
            </a:r>
            <a:r>
              <a:rPr lang="en-US" dirty="0"/>
              <a:t>interviews, all the correspondence is “reply all” so </a:t>
            </a:r>
            <a:r>
              <a:rPr lang="en-US" dirty="0" smtClean="0"/>
              <a:t>               that </a:t>
            </a:r>
            <a:r>
              <a:rPr lang="en-US" dirty="0"/>
              <a:t>everyone is aware of the communication, just like an </a:t>
            </a:r>
            <a:r>
              <a:rPr lang="en-US" dirty="0" smtClean="0"/>
              <a:t>                   in-person </a:t>
            </a:r>
            <a:r>
              <a:rPr lang="en-US" dirty="0"/>
              <a:t>or zoom meeting.</a:t>
            </a:r>
          </a:p>
          <a:p>
            <a:pPr lvl="0"/>
            <a:r>
              <a:rPr lang="en-US" dirty="0"/>
              <a:t>If no issues arise and interviews are not requested, I broadcast the SAC Committee’s </a:t>
            </a:r>
            <a:r>
              <a:rPr lang="en-US" dirty="0" smtClean="0"/>
              <a:t>recommendation(s) </a:t>
            </a:r>
            <a:r>
              <a:rPr lang="en-US" dirty="0"/>
              <a:t>to the Mayor.</a:t>
            </a:r>
          </a:p>
          <a:p>
            <a:pPr lvl="0"/>
            <a:r>
              <a:rPr lang="en-US" dirty="0" smtClean="0"/>
              <a:t>There’s </a:t>
            </a:r>
            <a:r>
              <a:rPr lang="en-US" dirty="0"/>
              <a:t>always a potential for interviews so make sure you have the best proposal so in case interviews are requested, you have the opportunity to expand on your firm’s work.</a:t>
            </a:r>
          </a:p>
          <a:p>
            <a:pPr lvl="1"/>
            <a:endParaRPr lang="en-US" dirty="0" smtClean="0"/>
          </a:p>
        </p:txBody>
      </p:sp>
      <p:pic>
        <p:nvPicPr>
          <p:cNvPr id="4" name="Picture 3" descr="Nutan Bankar - Jammu &amp; Kashmir, India | Professional Profile | LinkedIn"/>
          <p:cNvPicPr>
            <a:picLocks noChangeAspect="1" noChangeArrowheads="1"/>
          </p:cNvPicPr>
          <p:nvPr/>
        </p:nvPicPr>
        <p:blipFill rotWithShape="1">
          <a:blip r:embed="rId2">
            <a:extLst>
              <a:ext uri="{28A0092B-C50C-407E-A947-70E740481C1C}">
                <a14:useLocalDpi xmlns:a14="http://schemas.microsoft.com/office/drawing/2010/main" val="0"/>
              </a:ext>
            </a:extLst>
          </a:blip>
          <a:srcRect l="51607" r="3604"/>
          <a:stretch/>
        </p:blipFill>
        <p:spPr bwMode="auto">
          <a:xfrm>
            <a:off x="10184130" y="905792"/>
            <a:ext cx="1652270" cy="2117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95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39"/>
            <a:ext cx="11484864" cy="2591992"/>
          </a:xfrm>
        </p:spPr>
        <p:txBody>
          <a:bodyPr/>
          <a:lstStyle/>
          <a:p>
            <a:pPr marL="0" indent="0">
              <a:buNone/>
            </a:pPr>
            <a:r>
              <a:rPr lang="en-US" u="sng" dirty="0" smtClean="0"/>
              <a:t>SAC Meeting</a:t>
            </a:r>
          </a:p>
          <a:p>
            <a:pPr lvl="0"/>
            <a:r>
              <a:rPr lang="en-US" dirty="0" smtClean="0"/>
              <a:t>Once the SAC Committee’s scores are broadcast, I </a:t>
            </a:r>
            <a:r>
              <a:rPr lang="en-US" dirty="0"/>
              <a:t>move forward with paperwork to give our recommendation to the Mayor.</a:t>
            </a:r>
          </a:p>
          <a:p>
            <a:pPr lvl="0"/>
            <a:r>
              <a:rPr lang="en-US" dirty="0"/>
              <a:t>The Mayor sends his recommendation to Council as an Executive </a:t>
            </a:r>
            <a:r>
              <a:rPr lang="en-US" dirty="0" smtClean="0"/>
              <a:t>Communication (EC). </a:t>
            </a:r>
            <a:endParaRPr lang="en-US" dirty="0"/>
          </a:p>
          <a:p>
            <a:pPr lvl="1"/>
            <a:endParaRPr lang="en-US" dirty="0" smtClean="0"/>
          </a:p>
        </p:txBody>
      </p:sp>
      <p:pic>
        <p:nvPicPr>
          <p:cNvPr id="24578" name="Picture 2" descr="Recommendation Letters - UGA Undergraduate Admiss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3508" y="3108622"/>
            <a:ext cx="3939198" cy="3479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48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578"/>
                                        </p:tgtEl>
                                        <p:attrNameLst>
                                          <p:attrName>style.visibility</p:attrName>
                                        </p:attrNameLst>
                                      </p:cBhvr>
                                      <p:to>
                                        <p:strVal val="visible"/>
                                      </p:to>
                                    </p:set>
                                    <p:anim calcmode="lin" valueType="num">
                                      <p:cBhvr additive="base">
                                        <p:cTn id="11" dur="500" fill="hold"/>
                                        <p:tgtEl>
                                          <p:spTgt spid="24578"/>
                                        </p:tgtEl>
                                        <p:attrNameLst>
                                          <p:attrName>ppt_x</p:attrName>
                                        </p:attrNameLst>
                                      </p:cBhvr>
                                      <p:tavLst>
                                        <p:tav tm="0">
                                          <p:val>
                                            <p:strVal val="#ppt_x"/>
                                          </p:val>
                                        </p:tav>
                                        <p:tav tm="100000">
                                          <p:val>
                                            <p:strVal val="#ppt_x"/>
                                          </p:val>
                                        </p:tav>
                                      </p:tavLst>
                                    </p:anim>
                                    <p:anim calcmode="lin" valueType="num">
                                      <p:cBhvr additive="base">
                                        <p:cTn id="12" dur="500" fill="hold"/>
                                        <p:tgtEl>
                                          <p:spTgt spid="2457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Why are you here today?</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3568" y="1047877"/>
            <a:ext cx="11484864" cy="490617"/>
          </a:xfrm>
        </p:spPr>
        <p:txBody>
          <a:bodyPr/>
          <a:lstStyle/>
          <a:p>
            <a:pPr marL="0" indent="0">
              <a:buNone/>
            </a:pPr>
            <a:r>
              <a:rPr lang="en-US" u="sng" dirty="0" smtClean="0"/>
              <a:t>Map of City Facilities </a:t>
            </a:r>
            <a:endParaRPr lang="en-US" u="sng" dirty="0" smtClean="0"/>
          </a:p>
          <a:p>
            <a:pPr lvl="1"/>
            <a:endParaRPr lang="en-US" dirty="0"/>
          </a:p>
          <a:p>
            <a:pPr lvl="1"/>
            <a:endParaRPr lang="en-US" dirty="0" smtClean="0"/>
          </a:p>
        </p:txBody>
      </p:sp>
      <p:pic>
        <p:nvPicPr>
          <p:cNvPr id="5" name="Picture 4">
            <a:extLst>
              <a:ext uri="{FF2B5EF4-FFF2-40B4-BE49-F238E27FC236}">
                <a16:creationId xmlns:a16="http://schemas.microsoft.com/office/drawing/2014/main" id="{3DE7C8B1-1D9D-44C1-9750-51D4CA9876EB}"/>
              </a:ext>
            </a:extLst>
          </p:cNvPr>
          <p:cNvPicPr>
            <a:picLocks noChangeAspect="1"/>
          </p:cNvPicPr>
          <p:nvPr/>
        </p:nvPicPr>
        <p:blipFill rotWithShape="1">
          <a:blip r:embed="rId2">
            <a:extLst>
              <a:ext uri="{28A0092B-C50C-407E-A947-70E740481C1C}">
                <a14:useLocalDpi xmlns:a14="http://schemas.microsoft.com/office/drawing/2010/main" val="0"/>
              </a:ext>
            </a:extLst>
          </a:blip>
          <a:srcRect l="7233" t="2" r="2583" b="4568"/>
          <a:stretch/>
        </p:blipFill>
        <p:spPr>
          <a:xfrm>
            <a:off x="1095022" y="1538494"/>
            <a:ext cx="10669689" cy="4597500"/>
          </a:xfrm>
          <a:prstGeom prst="rect">
            <a:avLst/>
          </a:prstGeom>
        </p:spPr>
      </p:pic>
    </p:spTree>
    <p:extLst>
      <p:ext uri="{BB962C8B-B14F-4D97-AF65-F5344CB8AC3E}">
        <p14:creationId xmlns:p14="http://schemas.microsoft.com/office/powerpoint/2010/main" val="3631606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0"/>
            <a:ext cx="11484864" cy="3108030"/>
          </a:xfrm>
        </p:spPr>
        <p:txBody>
          <a:bodyPr/>
          <a:lstStyle/>
          <a:p>
            <a:pPr marL="0" indent="0">
              <a:buNone/>
            </a:pPr>
            <a:r>
              <a:rPr lang="en-US" u="sng" dirty="0" smtClean="0"/>
              <a:t>Contract Execution</a:t>
            </a:r>
          </a:p>
          <a:p>
            <a:pPr lvl="0"/>
            <a:r>
              <a:rPr lang="en-US" dirty="0" smtClean="0"/>
              <a:t>Once </a:t>
            </a:r>
            <a:r>
              <a:rPr lang="en-US" dirty="0"/>
              <a:t>we have approval from Council, the DMD website is updated and I send out the draft agreement to the PM and negotiations begin.</a:t>
            </a:r>
          </a:p>
          <a:p>
            <a:pPr lvl="0"/>
            <a:r>
              <a:rPr lang="en-US" dirty="0"/>
              <a:t>Negotiations can take up to 60 days.</a:t>
            </a:r>
          </a:p>
          <a:p>
            <a:pPr lvl="0"/>
            <a:r>
              <a:rPr lang="en-US" dirty="0"/>
              <a:t>Once you have a fully executed (signed) agreement, you’re ready to </a:t>
            </a:r>
            <a:r>
              <a:rPr lang="en-US" dirty="0" smtClean="0"/>
              <a:t>begin work! </a:t>
            </a:r>
            <a:endParaRPr lang="en-US" dirty="0"/>
          </a:p>
          <a:p>
            <a:pPr lvl="1"/>
            <a:endParaRPr lang="en-US" dirty="0" smtClean="0"/>
          </a:p>
        </p:txBody>
      </p:sp>
      <p:pic>
        <p:nvPicPr>
          <p:cNvPr id="20482" name="Picture 2" descr="492,250 Race Stock Photos, Pictures &amp; Royalty-Free Images - iStock"/>
          <p:cNvPicPr>
            <a:picLocks noChangeAspect="1" noChangeArrowheads="1"/>
          </p:cNvPicPr>
          <p:nvPr/>
        </p:nvPicPr>
        <p:blipFill rotWithShape="1">
          <a:blip r:embed="rId2">
            <a:extLst>
              <a:ext uri="{28A0092B-C50C-407E-A947-70E740481C1C}">
                <a14:useLocalDpi xmlns:a14="http://schemas.microsoft.com/office/drawing/2010/main" val="0"/>
              </a:ext>
            </a:extLst>
          </a:blip>
          <a:srcRect t="17668" b="12648"/>
          <a:stretch/>
        </p:blipFill>
        <p:spPr bwMode="auto">
          <a:xfrm>
            <a:off x="3285636" y="3821723"/>
            <a:ext cx="5829300" cy="2708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35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0482"/>
                                        </p:tgtEl>
                                        <p:attrNameLst>
                                          <p:attrName>style.visibility</p:attrName>
                                        </p:attrNameLst>
                                      </p:cBhvr>
                                      <p:to>
                                        <p:strVal val="visible"/>
                                      </p:to>
                                    </p:set>
                                    <p:anim calcmode="lin" valueType="num">
                                      <p:cBhvr additive="base">
                                        <p:cTn id="29" dur="500" fill="hold"/>
                                        <p:tgtEl>
                                          <p:spTgt spid="20482"/>
                                        </p:tgtEl>
                                        <p:attrNameLst>
                                          <p:attrName>ppt_x</p:attrName>
                                        </p:attrNameLst>
                                      </p:cBhvr>
                                      <p:tavLst>
                                        <p:tav tm="0">
                                          <p:val>
                                            <p:strVal val="#ppt_x"/>
                                          </p:val>
                                        </p:tav>
                                        <p:tav tm="100000">
                                          <p:val>
                                            <p:strVal val="#ppt_x"/>
                                          </p:val>
                                        </p:tav>
                                      </p:tavLst>
                                    </p:anim>
                                    <p:anim calcmode="lin" valueType="num">
                                      <p:cBhvr additive="base">
                                        <p:cTn id="30"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pic>
        <p:nvPicPr>
          <p:cNvPr id="8196" name="Picture 4" descr="Any Questions in splash’s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297" y="1047877"/>
            <a:ext cx="10289406" cy="384052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01F9B6AA-5B1F-2DBC-CC46-099F7F8EFDF7}"/>
              </a:ext>
            </a:extLst>
          </p:cNvPr>
          <p:cNvSpPr txBox="1">
            <a:spLocks/>
          </p:cNvSpPr>
          <p:nvPr/>
        </p:nvSpPr>
        <p:spPr>
          <a:xfrm>
            <a:off x="505968" y="5443750"/>
            <a:ext cx="11484864" cy="68275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gn="ctr"/>
            <a:r>
              <a:rPr lang="en-US" sz="2800" b="0" dirty="0" smtClean="0">
                <a:latin typeface="+mn-lt"/>
              </a:rPr>
              <a:t>Myrna </a:t>
            </a:r>
            <a:r>
              <a:rPr lang="en-US" sz="2800" b="0" dirty="0" err="1" smtClean="0">
                <a:latin typeface="+mn-lt"/>
              </a:rPr>
              <a:t>Márquez</a:t>
            </a:r>
            <a:endParaRPr lang="en-US" sz="2800" b="0" dirty="0" smtClean="0">
              <a:latin typeface="+mn-lt"/>
            </a:endParaRPr>
          </a:p>
          <a:p>
            <a:pPr algn="ctr"/>
            <a:r>
              <a:rPr lang="en-US" sz="2800" b="0" dirty="0" smtClean="0">
                <a:latin typeface="+mn-lt"/>
                <a:hlinkClick r:id="rId3"/>
              </a:rPr>
              <a:t>myrnamarquez@cabq.gov</a:t>
            </a:r>
            <a:endParaRPr lang="en-US" sz="2800" b="0" dirty="0" smtClean="0">
              <a:latin typeface="+mn-lt"/>
            </a:endParaRPr>
          </a:p>
          <a:p>
            <a:endParaRPr lang="en-US" dirty="0"/>
          </a:p>
        </p:txBody>
      </p:sp>
    </p:spTree>
    <p:extLst>
      <p:ext uri="{BB962C8B-B14F-4D97-AF65-F5344CB8AC3E}">
        <p14:creationId xmlns:p14="http://schemas.microsoft.com/office/powerpoint/2010/main" val="286136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500" fill="hold"/>
                                        <p:tgtEl>
                                          <p:spTgt spid="8196"/>
                                        </p:tgtEl>
                                        <p:attrNameLst>
                                          <p:attrName>ppt_w</p:attrName>
                                        </p:attrNameLst>
                                      </p:cBhvr>
                                      <p:tavLst>
                                        <p:tav tm="0">
                                          <p:val>
                                            <p:fltVal val="0"/>
                                          </p:val>
                                        </p:tav>
                                        <p:tav tm="100000">
                                          <p:val>
                                            <p:strVal val="#ppt_w"/>
                                          </p:val>
                                        </p:tav>
                                      </p:tavLst>
                                    </p:anim>
                                    <p:anim calcmode="lin" valueType="num">
                                      <p:cBhvr>
                                        <p:cTn id="8" dur="500" fill="hold"/>
                                        <p:tgtEl>
                                          <p:spTgt spid="8196"/>
                                        </p:tgtEl>
                                        <p:attrNameLst>
                                          <p:attrName>ppt_h</p:attrName>
                                        </p:attrNameLst>
                                      </p:cBhvr>
                                      <p:tavLst>
                                        <p:tav tm="0">
                                          <p:val>
                                            <p:fltVal val="0"/>
                                          </p:val>
                                        </p:tav>
                                        <p:tav tm="100000">
                                          <p:val>
                                            <p:strVal val="#ppt_h"/>
                                          </p:val>
                                        </p:tav>
                                      </p:tavLst>
                                    </p:anim>
                                    <p:animEffect transition="in" filter="fade">
                                      <p:cBhvr>
                                        <p:cTn id="9" dur="500"/>
                                        <p:tgtEl>
                                          <p:spTgt spid="8196"/>
                                        </p:tgtEl>
                                      </p:cBhvr>
                                    </p:animEffect>
                                  </p:childTnLst>
                                </p:cTn>
                              </p:par>
                              <p:par>
                                <p:cTn id="10" presetID="2" presetClass="entr" presetSubtype="4" fill="hold"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285834" y="314099"/>
            <a:ext cx="5989236" cy="6100131"/>
          </a:xfrm>
        </p:spPr>
        <p:txBody>
          <a:bodyPr/>
          <a:lstStyle/>
          <a:p>
            <a:pPr marL="0" indent="0">
              <a:buNone/>
            </a:pPr>
            <a:r>
              <a:rPr lang="en-US" u="sng" dirty="0" smtClean="0"/>
              <a:t>Inventory of City Properties </a:t>
            </a:r>
          </a:p>
          <a:p>
            <a:pPr marL="0" indent="0">
              <a:buNone/>
            </a:pPr>
            <a:endParaRPr lang="en-US" u="sng" dirty="0" smtClean="0"/>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2.2 Million Sq./</a:t>
            </a:r>
            <a:r>
              <a:rPr lang="en-US" sz="2000" dirty="0" err="1">
                <a:latin typeface="Calibri" panose="020F0502020204030204" pitchFamily="34" charset="0"/>
                <a:ea typeface="Calibri" panose="020F0502020204030204" pitchFamily="34" charset="0"/>
                <a:cs typeface="Times New Roman" panose="02020603050405020304" pitchFamily="18" charset="0"/>
              </a:rPr>
              <a:t>ft</a:t>
            </a:r>
            <a:r>
              <a:rPr lang="en-US" sz="2000" dirty="0">
                <a:latin typeface="Calibri" panose="020F0502020204030204" pitchFamily="34" charset="0"/>
                <a:ea typeface="Calibri" panose="020F0502020204030204" pitchFamily="34" charset="0"/>
                <a:cs typeface="Times New Roman" panose="02020603050405020304" pitchFamily="18" charset="0"/>
              </a:rPr>
              <a:t>  Managed by </a:t>
            </a:r>
            <a:r>
              <a:rPr lang="en-US" sz="2000" dirty="0" smtClean="0">
                <a:latin typeface="Calibri" panose="020F0502020204030204" pitchFamily="34" charset="0"/>
                <a:ea typeface="Calibri" panose="020F0502020204030204" pitchFamily="34" charset="0"/>
                <a:cs typeface="Times New Roman" panose="02020603050405020304" pitchFamily="18" charset="0"/>
              </a:rPr>
              <a:t>Facilities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Airport</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4 Museums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Bio Park</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2 Performing Art Centers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23 Community Centers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18 Libraries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12 Pools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298 Parks</a:t>
            </a:r>
          </a:p>
          <a:p>
            <a:pPr marL="0" indent="0">
              <a:buNone/>
            </a:pPr>
            <a:endParaRPr lang="en-US" u="sng" dirty="0" smtClean="0"/>
          </a:p>
          <a:p>
            <a:pPr lvl="1"/>
            <a:endParaRPr lang="en-US" dirty="0"/>
          </a:p>
          <a:p>
            <a:pPr lvl="1"/>
            <a:endParaRPr lang="en-US" dirty="0" smtClean="0"/>
          </a:p>
        </p:txBody>
      </p:sp>
      <p:sp>
        <p:nvSpPr>
          <p:cNvPr id="6" name="Content Placeholder 2">
            <a:extLst>
              <a:ext uri="{FF2B5EF4-FFF2-40B4-BE49-F238E27FC236}">
                <a16:creationId xmlns:a16="http://schemas.microsoft.com/office/drawing/2014/main" id="{7531FB2E-D459-5D1A-ED3A-C1B5A9C3C121}"/>
              </a:ext>
            </a:extLst>
          </p:cNvPr>
          <p:cNvSpPr txBox="1">
            <a:spLocks/>
          </p:cNvSpPr>
          <p:nvPr/>
        </p:nvSpPr>
        <p:spPr>
          <a:xfrm>
            <a:off x="6107514" y="353878"/>
            <a:ext cx="5989236" cy="6447919"/>
          </a:xfrm>
          <a:prstGeom prst="rect">
            <a:avLst/>
          </a:prstGeom>
        </p:spPr>
        <p:txBody>
          <a:bodyPr vert="horz" lIns="0" tIns="0"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u="sng" dirty="0" smtClean="0"/>
          </a:p>
          <a:p>
            <a:pPr marL="0">
              <a:lnSpc>
                <a:spcPct val="107000"/>
              </a:lnSpc>
              <a:spcBef>
                <a:spcPts val="0"/>
              </a:spcBef>
              <a:spcAft>
                <a:spcPts val="800"/>
              </a:spcAft>
            </a:pP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30,000 acres of Open Space</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153 Miles of paved trails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4,668 lane miles of roadway</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765 miles of storm drain pipe</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32,436 storm drain inlets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110 drainage ponds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12 dams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200 bridges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80 miles of arroyos</a:t>
            </a:r>
          </a:p>
          <a:p>
            <a:pPr marL="0">
              <a:lnSpc>
                <a:spcPct val="107000"/>
              </a:lnSpc>
              <a:spcBef>
                <a:spcPts val="0"/>
              </a:spcBef>
              <a:spcAft>
                <a:spcPts val="8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658 Signals</a:t>
            </a:r>
          </a:p>
          <a:p>
            <a:pPr marL="0" indent="0">
              <a:buFont typeface="Arial" panose="020B0604020202020204" pitchFamily="34" charset="0"/>
              <a:buNone/>
            </a:pPr>
            <a:endParaRPr lang="en-US" u="sng" dirty="0" smtClean="0"/>
          </a:p>
          <a:p>
            <a:pPr lvl="1"/>
            <a:endParaRPr lang="en-US" dirty="0" smtClean="0"/>
          </a:p>
          <a:p>
            <a:pPr lvl="1"/>
            <a:endParaRPr lang="en-US" dirty="0" smtClean="0"/>
          </a:p>
        </p:txBody>
      </p:sp>
    </p:spTree>
    <p:extLst>
      <p:ext uri="{BB962C8B-B14F-4D97-AF65-F5344CB8AC3E}">
        <p14:creationId xmlns:p14="http://schemas.microsoft.com/office/powerpoint/2010/main" val="2754977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285834" y="314099"/>
            <a:ext cx="11484864" cy="442258"/>
          </a:xfrm>
        </p:spPr>
        <p:txBody>
          <a:bodyPr/>
          <a:lstStyle/>
          <a:p>
            <a:pPr marL="0" indent="0">
              <a:buNone/>
            </a:pPr>
            <a:r>
              <a:rPr lang="en-US" u="sng" dirty="0" smtClean="0"/>
              <a:t>How </a:t>
            </a:r>
            <a:r>
              <a:rPr lang="en-US" u="sng" dirty="0" smtClean="0"/>
              <a:t>Much Does the City Spend on Design and Construction</a:t>
            </a:r>
            <a:r>
              <a:rPr lang="en-US" u="sng" dirty="0" smtClean="0"/>
              <a:t> </a:t>
            </a:r>
          </a:p>
          <a:p>
            <a:pPr marL="0" indent="0">
              <a:buNone/>
            </a:pPr>
            <a:endParaRPr lang="en-US" u="sng" dirty="0" smtClean="0"/>
          </a:p>
          <a:p>
            <a:pPr lvl="1"/>
            <a:endParaRPr lang="en-US" dirty="0"/>
          </a:p>
          <a:p>
            <a:pPr lvl="1"/>
            <a:endParaRPr lang="en-US" dirty="0" smtClean="0"/>
          </a:p>
        </p:txBody>
      </p:sp>
      <p:graphicFrame>
        <p:nvGraphicFramePr>
          <p:cNvPr id="4" name="Chart 3">
            <a:extLst>
              <a:ext uri="{FF2B5EF4-FFF2-40B4-BE49-F238E27FC236}">
                <a16:creationId xmlns:a16="http://schemas.microsoft.com/office/drawing/2014/main" id="{5BA38D2B-F088-415F-8B43-937883045688}"/>
              </a:ext>
            </a:extLst>
          </p:cNvPr>
          <p:cNvGraphicFramePr>
            <a:graphicFrameLocks/>
          </p:cNvGraphicFramePr>
          <p:nvPr>
            <p:extLst>
              <p:ext uri="{D42A27DB-BD31-4B8C-83A1-F6EECF244321}">
                <p14:modId xmlns:p14="http://schemas.microsoft.com/office/powerpoint/2010/main" val="3027385453"/>
              </p:ext>
            </p:extLst>
          </p:nvPr>
        </p:nvGraphicFramePr>
        <p:xfrm>
          <a:off x="6381834" y="1295739"/>
          <a:ext cx="5422081" cy="3747912"/>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285834" y="1295739"/>
            <a:ext cx="6096000" cy="2554545"/>
          </a:xfrm>
          <a:prstGeom prst="rect">
            <a:avLst/>
          </a:prstGeom>
        </p:spPr>
        <p:txBody>
          <a:bodyPr>
            <a:spAutoFit/>
          </a:bodyPr>
          <a:lstStyle/>
          <a:p>
            <a:r>
              <a:rPr lang="en-US" sz="2000" dirty="0"/>
              <a:t>Construction Funding Sources</a:t>
            </a:r>
          </a:p>
          <a:p>
            <a:pPr marL="285750" indent="-285750">
              <a:buFont typeface="Arial" panose="020B0604020202020204" pitchFamily="34" charset="0"/>
              <a:buChar char="•"/>
            </a:pPr>
            <a:r>
              <a:rPr lang="en-US" sz="2000" dirty="0"/>
              <a:t>General Obligation Bonds</a:t>
            </a:r>
          </a:p>
          <a:p>
            <a:pPr marL="285750" indent="-285750">
              <a:buFont typeface="Arial" panose="020B0604020202020204" pitchFamily="34" charset="0"/>
              <a:buChar char="•"/>
            </a:pPr>
            <a:r>
              <a:rPr lang="en-US" sz="2000" dirty="0"/>
              <a:t>Federal Grants (Transportation, CDBG, Aviation, EPA?)</a:t>
            </a:r>
          </a:p>
          <a:p>
            <a:pPr marL="285750" indent="-285750">
              <a:buFont typeface="Arial" panose="020B0604020202020204" pitchFamily="34" charset="0"/>
              <a:buChar char="•"/>
            </a:pPr>
            <a:r>
              <a:rPr lang="en-US" sz="2000" dirty="0"/>
              <a:t>1/8 and ¼ Cent Tax Increase for Bio Park and Transportation</a:t>
            </a:r>
          </a:p>
          <a:p>
            <a:pPr marL="285750" indent="-285750">
              <a:buFont typeface="Arial" panose="020B0604020202020204" pitchFamily="34" charset="0"/>
              <a:buChar char="•"/>
            </a:pPr>
            <a:r>
              <a:rPr lang="en-US" sz="2000" dirty="0"/>
              <a:t>State Grants</a:t>
            </a:r>
          </a:p>
          <a:p>
            <a:pPr marL="285750" indent="-285750">
              <a:buFont typeface="Arial" panose="020B0604020202020204" pitchFamily="34" charset="0"/>
              <a:buChar char="•"/>
            </a:pPr>
            <a:r>
              <a:rPr lang="en-US" sz="2000" dirty="0"/>
              <a:t>GRT Bonds</a:t>
            </a:r>
            <a:endParaRPr lang="en-US" sz="2000" dirty="0"/>
          </a:p>
        </p:txBody>
      </p:sp>
    </p:spTree>
    <p:extLst>
      <p:ext uri="{BB962C8B-B14F-4D97-AF65-F5344CB8AC3E}">
        <p14:creationId xmlns:p14="http://schemas.microsoft.com/office/powerpoint/2010/main" val="2434648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39"/>
            <a:ext cx="11484864" cy="4851585"/>
          </a:xfrm>
        </p:spPr>
        <p:txBody>
          <a:bodyPr/>
          <a:lstStyle/>
          <a:p>
            <a:pPr marL="0" indent="0">
              <a:buNone/>
            </a:pPr>
            <a:r>
              <a:rPr lang="en-US" u="sng" dirty="0" smtClean="0"/>
              <a:t>Advertisement (RFP) and proposals </a:t>
            </a:r>
          </a:p>
          <a:p>
            <a:r>
              <a:rPr lang="en-US" dirty="0" smtClean="0"/>
              <a:t>There are 2 types of projects: On-Call and project                        specific</a:t>
            </a:r>
          </a:p>
          <a:p>
            <a:pPr lvl="1"/>
            <a:r>
              <a:rPr lang="en-US" dirty="0" smtClean="0"/>
              <a:t>On-Call projects oftentimes have multiple awards</a:t>
            </a:r>
          </a:p>
          <a:p>
            <a:pPr lvl="1"/>
            <a:endParaRPr lang="en-US" dirty="0"/>
          </a:p>
          <a:p>
            <a:r>
              <a:rPr lang="en-US" dirty="0" smtClean="0"/>
              <a:t>Advertisement for projects</a:t>
            </a:r>
            <a:endParaRPr lang="en-US" dirty="0"/>
          </a:p>
          <a:p>
            <a:pPr lvl="1"/>
            <a:r>
              <a:rPr lang="en-US" dirty="0"/>
              <a:t>Projects advertise on Wednesdays </a:t>
            </a:r>
            <a:r>
              <a:rPr lang="en-US" dirty="0" smtClean="0"/>
              <a:t>(DMD website and Albuquerque Journal).</a:t>
            </a:r>
            <a:endParaRPr lang="en-US" dirty="0"/>
          </a:p>
          <a:p>
            <a:pPr lvl="1"/>
            <a:r>
              <a:rPr lang="en-US" dirty="0"/>
              <a:t>Projects that advertise for 3 weeks have federal funding and Point Deductions are not </a:t>
            </a:r>
            <a:r>
              <a:rPr lang="en-US" dirty="0" smtClean="0"/>
              <a:t>applied.</a:t>
            </a:r>
            <a:endParaRPr lang="en-US" dirty="0"/>
          </a:p>
          <a:p>
            <a:pPr lvl="1"/>
            <a:r>
              <a:rPr lang="en-US" dirty="0"/>
              <a:t>Projects that advertise for 2 weeks do not have federal funding and Point Deductions are </a:t>
            </a:r>
            <a:r>
              <a:rPr lang="en-US" dirty="0" smtClean="0"/>
              <a:t>applied. </a:t>
            </a:r>
            <a:endParaRPr lang="en-US" dirty="0"/>
          </a:p>
          <a:p>
            <a:pPr lvl="1"/>
            <a:endParaRPr lang="en-US" dirty="0" smtClean="0"/>
          </a:p>
        </p:txBody>
      </p:sp>
      <p:pic>
        <p:nvPicPr>
          <p:cNvPr id="9220" name="Picture 4" descr="Although not as Wednesday, Christina Ricci will be featured in Netflix's  new 'Addams Family' series | List23: Latest U.S. &amp; World News"/>
          <p:cNvPicPr>
            <a:picLocks noChangeAspect="1" noChangeArrowheads="1"/>
          </p:cNvPicPr>
          <p:nvPr/>
        </p:nvPicPr>
        <p:blipFill rotWithShape="1">
          <a:blip r:embed="rId2">
            <a:extLst>
              <a:ext uri="{28A0092B-C50C-407E-A947-70E740481C1C}">
                <a14:useLocalDpi xmlns:a14="http://schemas.microsoft.com/office/drawing/2010/main" val="0"/>
              </a:ext>
            </a:extLst>
          </a:blip>
          <a:srcRect l="24168" r="29473" b="13053"/>
          <a:stretch/>
        </p:blipFill>
        <p:spPr bwMode="auto">
          <a:xfrm>
            <a:off x="9022864" y="949482"/>
            <a:ext cx="2813536" cy="296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55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220"/>
                                        </p:tgtEl>
                                        <p:attrNameLst>
                                          <p:attrName>style.visibility</p:attrName>
                                        </p:attrNameLst>
                                      </p:cBhvr>
                                      <p:to>
                                        <p:strVal val="visible"/>
                                      </p:to>
                                    </p:set>
                                    <p:anim calcmode="lin" valueType="num">
                                      <p:cBhvr additive="base">
                                        <p:cTn id="27" dur="500" fill="hold"/>
                                        <p:tgtEl>
                                          <p:spTgt spid="9220"/>
                                        </p:tgtEl>
                                        <p:attrNameLst>
                                          <p:attrName>ppt_x</p:attrName>
                                        </p:attrNameLst>
                                      </p:cBhvr>
                                      <p:tavLst>
                                        <p:tav tm="0">
                                          <p:val>
                                            <p:strVal val="#ppt_x"/>
                                          </p:val>
                                        </p:tav>
                                        <p:tav tm="100000">
                                          <p:val>
                                            <p:strVal val="#ppt_x"/>
                                          </p:val>
                                        </p:tav>
                                      </p:tavLst>
                                    </p:anim>
                                    <p:anim calcmode="lin" valueType="num">
                                      <p:cBhvr additive="base">
                                        <p:cTn id="28"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0"/>
            <a:ext cx="11484864" cy="5700022"/>
          </a:xfrm>
        </p:spPr>
        <p:txBody>
          <a:bodyPr/>
          <a:lstStyle/>
          <a:p>
            <a:pPr marL="0" indent="0">
              <a:buNone/>
            </a:pPr>
            <a:r>
              <a:rPr lang="en-US" u="sng" dirty="0" smtClean="0"/>
              <a:t>Advertisement (RFP) and proposals</a:t>
            </a:r>
          </a:p>
          <a:p>
            <a:pPr lvl="0"/>
            <a:r>
              <a:rPr lang="en-US" b="1" dirty="0">
                <a:solidFill>
                  <a:srgbClr val="FF0000"/>
                </a:solidFill>
              </a:rPr>
              <a:t>Pay close attention to the category weights, they change on every project</a:t>
            </a:r>
            <a:r>
              <a:rPr lang="en-US" b="1" dirty="0" smtClean="0">
                <a:solidFill>
                  <a:srgbClr val="FF0000"/>
                </a:solidFill>
              </a:rPr>
              <a:t>. </a:t>
            </a:r>
          </a:p>
          <a:p>
            <a:pPr lvl="0"/>
            <a:r>
              <a:rPr lang="en-US" dirty="0"/>
              <a:t>Know your audience, who scores </a:t>
            </a:r>
            <a:r>
              <a:rPr lang="en-US" dirty="0" smtClean="0"/>
              <a:t>proposals?</a:t>
            </a:r>
            <a:endParaRPr lang="en-US" sz="2400" dirty="0"/>
          </a:p>
          <a:p>
            <a:pPr lvl="1"/>
            <a:r>
              <a:rPr lang="en-US" dirty="0"/>
              <a:t>The SAC </a:t>
            </a:r>
            <a:r>
              <a:rPr lang="en-US" dirty="0" smtClean="0"/>
              <a:t>Committee </a:t>
            </a:r>
            <a:r>
              <a:rPr lang="en-US" dirty="0"/>
              <a:t>scores </a:t>
            </a:r>
            <a:r>
              <a:rPr lang="en-US" dirty="0" smtClean="0"/>
              <a:t>proposals.</a:t>
            </a:r>
            <a:endParaRPr lang="en-US" sz="2000" dirty="0"/>
          </a:p>
          <a:p>
            <a:pPr lvl="1"/>
            <a:r>
              <a:rPr lang="en-US" dirty="0"/>
              <a:t>There are 5 members on the SAC </a:t>
            </a:r>
            <a:r>
              <a:rPr lang="en-US" dirty="0" smtClean="0"/>
              <a:t>Committee.</a:t>
            </a:r>
            <a:endParaRPr lang="en-US" sz="2000" dirty="0"/>
          </a:p>
          <a:p>
            <a:pPr lvl="1"/>
            <a:r>
              <a:rPr lang="en-US" dirty="0" smtClean="0"/>
              <a:t>2 (minimum) </a:t>
            </a:r>
            <a:r>
              <a:rPr lang="en-US" dirty="0"/>
              <a:t>of the 5 members are licensed professionals in the field of solicitation (RA, PLA, or PE</a:t>
            </a:r>
            <a:r>
              <a:rPr lang="en-US" dirty="0" smtClean="0"/>
              <a:t>).</a:t>
            </a:r>
            <a:endParaRPr lang="en-US" sz="2000" dirty="0"/>
          </a:p>
          <a:p>
            <a:pPr lvl="1"/>
            <a:r>
              <a:rPr lang="en-US" dirty="0"/>
              <a:t>1 is the project manager who may or may not be one of the </a:t>
            </a:r>
            <a:r>
              <a:rPr lang="en-US" dirty="0" smtClean="0"/>
              <a:t>licensed professionals.</a:t>
            </a:r>
            <a:endParaRPr lang="en-US" sz="2000" dirty="0"/>
          </a:p>
          <a:p>
            <a:pPr lvl="1"/>
            <a:r>
              <a:rPr lang="en-US" dirty="0"/>
              <a:t>2 are COA employee who </a:t>
            </a:r>
            <a:r>
              <a:rPr lang="en-US" dirty="0" smtClean="0"/>
              <a:t>are </a:t>
            </a:r>
            <a:r>
              <a:rPr lang="en-US" dirty="0"/>
              <a:t>familiar with the project or </a:t>
            </a:r>
            <a:r>
              <a:rPr lang="en-US" dirty="0" smtClean="0"/>
              <a:t>have </a:t>
            </a:r>
            <a:r>
              <a:rPr lang="en-US" dirty="0"/>
              <a:t>a high stake in the project; could be a Deputy Director, Division Manager, etc.</a:t>
            </a:r>
            <a:endParaRPr lang="en-US" sz="2000" dirty="0"/>
          </a:p>
          <a:p>
            <a:pPr lvl="0"/>
            <a:endParaRPr lang="en-US" dirty="0"/>
          </a:p>
          <a:p>
            <a:pPr lvl="1"/>
            <a:endParaRPr lang="en-US" dirty="0" smtClean="0"/>
          </a:p>
        </p:txBody>
      </p:sp>
      <p:pic>
        <p:nvPicPr>
          <p:cNvPr id="22530" name="Picture 2" descr="9,627 Pay Attention Stock Photos and Images - 123RF"/>
          <p:cNvPicPr>
            <a:picLocks noChangeAspect="1" noChangeArrowheads="1"/>
          </p:cNvPicPr>
          <p:nvPr/>
        </p:nvPicPr>
        <p:blipFill rotWithShape="1">
          <a:blip r:embed="rId2">
            <a:extLst>
              <a:ext uri="{28A0092B-C50C-407E-A947-70E740481C1C}">
                <a14:useLocalDpi xmlns:a14="http://schemas.microsoft.com/office/drawing/2010/main" val="0"/>
              </a:ext>
            </a:extLst>
          </a:blip>
          <a:srcRect l="21259" t="5906" r="15835" b="2333"/>
          <a:stretch/>
        </p:blipFill>
        <p:spPr bwMode="auto">
          <a:xfrm>
            <a:off x="8253045" y="2285999"/>
            <a:ext cx="1637323" cy="1793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01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530"/>
                                        </p:tgtEl>
                                        <p:attrNameLst>
                                          <p:attrName>style.visibility</p:attrName>
                                        </p:attrNameLst>
                                      </p:cBhvr>
                                      <p:to>
                                        <p:strVal val="visible"/>
                                      </p:to>
                                    </p:set>
                                    <p:anim calcmode="lin" valueType="num">
                                      <p:cBhvr additive="base">
                                        <p:cTn id="11" dur="500" fill="hold"/>
                                        <p:tgtEl>
                                          <p:spTgt spid="22530"/>
                                        </p:tgtEl>
                                        <p:attrNameLst>
                                          <p:attrName>ppt_x</p:attrName>
                                        </p:attrNameLst>
                                      </p:cBhvr>
                                      <p:tavLst>
                                        <p:tav tm="0">
                                          <p:val>
                                            <p:strVal val="#ppt_x"/>
                                          </p:val>
                                        </p:tav>
                                        <p:tav tm="100000">
                                          <p:val>
                                            <p:strVal val="#ppt_x"/>
                                          </p:val>
                                        </p:tav>
                                      </p:tavLst>
                                    </p:anim>
                                    <p:anim calcmode="lin" valueType="num">
                                      <p:cBhvr additive="base">
                                        <p:cTn id="12"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1"/>
            <a:ext cx="11484864" cy="4271426"/>
          </a:xfrm>
        </p:spPr>
        <p:txBody>
          <a:bodyPr/>
          <a:lstStyle/>
          <a:p>
            <a:pPr marL="0" indent="0">
              <a:buNone/>
            </a:pPr>
            <a:r>
              <a:rPr lang="en-US" u="sng" dirty="0" smtClean="0"/>
              <a:t>Advertisement (RFP) and proposals</a:t>
            </a:r>
          </a:p>
          <a:p>
            <a:pPr lvl="0"/>
            <a:r>
              <a:rPr lang="en-US" dirty="0"/>
              <a:t>Be sure to read the RFP and your proposal thoroughly to make sure all the technical details are taken care of: signature on a Pay Equity Form, inclusion of all the required documents, page numbering, size of document, etc.</a:t>
            </a:r>
          </a:p>
          <a:p>
            <a:pPr lvl="0"/>
            <a:r>
              <a:rPr lang="en-US" dirty="0"/>
              <a:t>Projects affected by Point Deductions have proposals due as close to </a:t>
            </a:r>
            <a:r>
              <a:rPr lang="en-US" dirty="0" smtClean="0"/>
              <a:t>after the </a:t>
            </a:r>
            <a:r>
              <a:rPr lang="en-US" dirty="0"/>
              <a:t>1</a:t>
            </a:r>
            <a:r>
              <a:rPr lang="en-US" baseline="30000" dirty="0"/>
              <a:t>st</a:t>
            </a:r>
            <a:r>
              <a:rPr lang="en-US" dirty="0"/>
              <a:t> of the month as </a:t>
            </a:r>
            <a:r>
              <a:rPr lang="en-US" dirty="0" smtClean="0"/>
              <a:t>possible, </a:t>
            </a:r>
            <a:r>
              <a:rPr lang="en-US" dirty="0"/>
              <a:t>to allow </a:t>
            </a:r>
            <a:r>
              <a:rPr lang="en-US" dirty="0" smtClean="0"/>
              <a:t>for possible </a:t>
            </a:r>
            <a:r>
              <a:rPr lang="en-US" dirty="0"/>
              <a:t>Point </a:t>
            </a:r>
            <a:r>
              <a:rPr lang="en-US" dirty="0" smtClean="0"/>
              <a:t>Deductions to </a:t>
            </a:r>
            <a:r>
              <a:rPr lang="en-US" dirty="0"/>
              <a:t>“fall off</a:t>
            </a:r>
            <a:r>
              <a:rPr lang="en-US" dirty="0" smtClean="0"/>
              <a:t>”. </a:t>
            </a:r>
            <a:endParaRPr lang="en-US" dirty="0"/>
          </a:p>
          <a:p>
            <a:pPr lvl="0"/>
            <a:endParaRPr lang="en-US" dirty="0"/>
          </a:p>
          <a:p>
            <a:pPr lvl="1"/>
            <a:endParaRPr lang="en-US" dirty="0" smtClean="0"/>
          </a:p>
        </p:txBody>
      </p:sp>
      <p:pic>
        <p:nvPicPr>
          <p:cNvPr id="23554" name="Picture 2" descr="Let Me Double Check That For You - Nancy Friedman"/>
          <p:cNvPicPr>
            <a:picLocks noChangeAspect="1" noChangeArrowheads="1"/>
          </p:cNvPicPr>
          <p:nvPr/>
        </p:nvPicPr>
        <p:blipFill rotWithShape="1">
          <a:blip r:embed="rId2">
            <a:extLst>
              <a:ext uri="{28A0092B-C50C-407E-A947-70E740481C1C}">
                <a14:useLocalDpi xmlns:a14="http://schemas.microsoft.com/office/drawing/2010/main" val="0"/>
              </a:ext>
            </a:extLst>
          </a:blip>
          <a:srcRect l="25808" t="10758" r="26032" b="7640"/>
          <a:stretch/>
        </p:blipFill>
        <p:spPr bwMode="auto">
          <a:xfrm>
            <a:off x="8850923" y="4419600"/>
            <a:ext cx="2473570" cy="2250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11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554"/>
                                        </p:tgtEl>
                                        <p:attrNameLst>
                                          <p:attrName>style.visibility</p:attrName>
                                        </p:attrNameLst>
                                      </p:cBhvr>
                                      <p:to>
                                        <p:strVal val="visible"/>
                                      </p:to>
                                    </p:set>
                                    <p:anim calcmode="lin" valueType="num">
                                      <p:cBhvr additive="base">
                                        <p:cTn id="11" dur="500" fill="hold"/>
                                        <p:tgtEl>
                                          <p:spTgt spid="23554"/>
                                        </p:tgtEl>
                                        <p:attrNameLst>
                                          <p:attrName>ppt_x</p:attrName>
                                        </p:attrNameLst>
                                      </p:cBhvr>
                                      <p:tavLst>
                                        <p:tav tm="0">
                                          <p:val>
                                            <p:strVal val="#ppt_x"/>
                                          </p:val>
                                        </p:tav>
                                        <p:tav tm="100000">
                                          <p:val>
                                            <p:strVal val="#ppt_x"/>
                                          </p:val>
                                        </p:tav>
                                      </p:tavLst>
                                    </p:anim>
                                    <p:anim calcmode="lin" valueType="num">
                                      <p:cBhvr additive="base">
                                        <p:cTn id="12"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0"/>
            <a:ext cx="11484864" cy="6224781"/>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a:t>Proposals should be clear and concise: hence, easy to </a:t>
            </a:r>
            <a:r>
              <a:rPr lang="en-US" dirty="0" smtClean="0"/>
              <a:t>follow.</a:t>
            </a:r>
            <a:endParaRPr lang="en-US" dirty="0"/>
          </a:p>
          <a:p>
            <a:pPr lvl="0"/>
            <a:r>
              <a:rPr lang="en-US" dirty="0"/>
              <a:t>Read the Request for proposal and scoring criteria very carefully! Seems simple right? </a:t>
            </a:r>
            <a:endParaRPr lang="en-US" dirty="0" smtClean="0"/>
          </a:p>
          <a:p>
            <a:pPr lvl="0"/>
            <a:r>
              <a:rPr lang="en-US" dirty="0" smtClean="0"/>
              <a:t>Answer </a:t>
            </a:r>
            <a:r>
              <a:rPr lang="en-US" dirty="0"/>
              <a:t>the questions as truthfully and thoroughly as you can, even if you don’t have germane, extensive, or current experience with the City of Albuquerque. </a:t>
            </a:r>
          </a:p>
          <a:p>
            <a:pPr lvl="0"/>
            <a:r>
              <a:rPr lang="en-US" dirty="0"/>
              <a:t>The proposal should match or relate to the work requested. If it is for an On-Call then presenting multi-million dollar projects isn’t relevant. Present similar work.</a:t>
            </a:r>
          </a:p>
          <a:p>
            <a:pPr lvl="0"/>
            <a:endParaRPr lang="en-US" sz="2000" dirty="0" smtClean="0"/>
          </a:p>
          <a:p>
            <a:pPr lvl="0"/>
            <a:endParaRPr lang="en-US" dirty="0"/>
          </a:p>
          <a:p>
            <a:pPr lvl="1"/>
            <a:endParaRPr lang="en-US" dirty="0" smtClean="0"/>
          </a:p>
        </p:txBody>
      </p:sp>
      <p:pic>
        <p:nvPicPr>
          <p:cNvPr id="10246"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391582" y="81938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311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6"/>
                                        </p:tgtEl>
                                        <p:attrNameLst>
                                          <p:attrName>style.visibility</p:attrName>
                                        </p:attrNameLst>
                                      </p:cBhvr>
                                      <p:to>
                                        <p:strVal val="visible"/>
                                      </p:to>
                                    </p:set>
                                    <p:anim calcmode="lin" valueType="num">
                                      <p:cBhvr additive="base">
                                        <p:cTn id="11" dur="500" fill="hold"/>
                                        <p:tgtEl>
                                          <p:spTgt spid="10246"/>
                                        </p:tgtEl>
                                        <p:attrNameLst>
                                          <p:attrName>ppt_x</p:attrName>
                                        </p:attrNameLst>
                                      </p:cBhvr>
                                      <p:tavLst>
                                        <p:tav tm="0">
                                          <p:val>
                                            <p:strVal val="#ppt_x"/>
                                          </p:val>
                                        </p:tav>
                                        <p:tav tm="100000">
                                          <p:val>
                                            <p:strVal val="#ppt_x"/>
                                          </p:val>
                                        </p:tav>
                                      </p:tavLst>
                                    </p:anim>
                                    <p:anim calcmode="lin" valueType="num">
                                      <p:cBhvr additive="base">
                                        <p:cTn id="12"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6AA-5B1F-2DBC-CC46-099F7F8EFDF7}"/>
              </a:ext>
            </a:extLst>
          </p:cNvPr>
          <p:cNvSpPr>
            <a:spLocks noGrp="1"/>
          </p:cNvSpPr>
          <p:nvPr>
            <p:ph type="title"/>
          </p:nvPr>
        </p:nvSpPr>
        <p:spPr/>
        <p:txBody>
          <a:bodyPr/>
          <a:lstStyle/>
          <a:p>
            <a:r>
              <a:rPr lang="en-US" dirty="0" smtClean="0"/>
              <a:t>Selection Advisory Committee (SAC) Process</a:t>
            </a:r>
            <a:endParaRPr lang="en-US" dirty="0"/>
          </a:p>
        </p:txBody>
      </p:sp>
      <p:sp>
        <p:nvSpPr>
          <p:cNvPr id="3" name="Content Placeholder 2">
            <a:extLst>
              <a:ext uri="{FF2B5EF4-FFF2-40B4-BE49-F238E27FC236}">
                <a16:creationId xmlns:a16="http://schemas.microsoft.com/office/drawing/2014/main" id="{7531FB2E-D459-5D1A-ED3A-C1B5A9C3C121}"/>
              </a:ext>
            </a:extLst>
          </p:cNvPr>
          <p:cNvSpPr>
            <a:spLocks noGrp="1"/>
          </p:cNvSpPr>
          <p:nvPr>
            <p:ph idx="1"/>
          </p:nvPr>
        </p:nvSpPr>
        <p:spPr>
          <a:xfrm>
            <a:off x="351536" y="1383340"/>
            <a:ext cx="11484864" cy="5708742"/>
          </a:xfrm>
        </p:spPr>
        <p:txBody>
          <a:bodyPr/>
          <a:lstStyle/>
          <a:p>
            <a:pPr marL="0" indent="0">
              <a:buNone/>
            </a:pPr>
            <a:r>
              <a:rPr lang="en-US" u="sng" dirty="0" smtClean="0"/>
              <a:t>Advertisement (RFP) and proposals</a:t>
            </a:r>
          </a:p>
          <a:p>
            <a:pPr lvl="0"/>
            <a:r>
              <a:rPr lang="en-US" b="1" dirty="0" smtClean="0"/>
              <a:t>What do we look for in your proposals? </a:t>
            </a:r>
          </a:p>
          <a:p>
            <a:pPr lvl="0"/>
            <a:r>
              <a:rPr lang="en-US" dirty="0" smtClean="0"/>
              <a:t>Make sure the project </a:t>
            </a:r>
            <a:r>
              <a:rPr lang="en-US" dirty="0"/>
              <a:t>experience listed is relevant and in  </a:t>
            </a:r>
            <a:r>
              <a:rPr lang="en-US" dirty="0" smtClean="0"/>
              <a:t>             scale </a:t>
            </a:r>
            <a:r>
              <a:rPr lang="en-US" dirty="0"/>
              <a:t>with the proposed project, and that relevance is clarified in the </a:t>
            </a:r>
            <a:r>
              <a:rPr lang="en-US" dirty="0" smtClean="0"/>
              <a:t>proposal.</a:t>
            </a:r>
            <a:endParaRPr lang="en-US" dirty="0"/>
          </a:p>
          <a:p>
            <a:pPr lvl="0"/>
            <a:r>
              <a:rPr lang="en-US" dirty="0"/>
              <a:t>Tailor your response to the needs of your user </a:t>
            </a:r>
            <a:r>
              <a:rPr lang="en-US" dirty="0" smtClean="0"/>
              <a:t>group. </a:t>
            </a:r>
            <a:r>
              <a:rPr lang="en-US" dirty="0"/>
              <a:t>Be prepared to be a good listener.</a:t>
            </a:r>
          </a:p>
          <a:p>
            <a:pPr lvl="0"/>
            <a:r>
              <a:rPr lang="en-US" dirty="0"/>
              <a:t>Past history with the firm. What kind of work experience is there with the A/E? Are they timely with their work? Is there a lot of redesign and are there a lot of RFIs in the Construction phase?</a:t>
            </a:r>
          </a:p>
          <a:p>
            <a:pPr lvl="0"/>
            <a:endParaRPr lang="en-US" sz="2000" dirty="0" smtClean="0"/>
          </a:p>
          <a:p>
            <a:pPr lvl="0"/>
            <a:endParaRPr lang="en-US" dirty="0"/>
          </a:p>
          <a:p>
            <a:pPr lvl="1"/>
            <a:endParaRPr lang="en-US" dirty="0" smtClean="0"/>
          </a:p>
        </p:txBody>
      </p:sp>
      <p:pic>
        <p:nvPicPr>
          <p:cNvPr id="4" name="Picture 6" descr="PPT - Making inferences PowerPoint Presentation, free download - ID:2814617"/>
          <p:cNvPicPr>
            <a:picLocks noChangeAspect="1" noChangeArrowheads="1"/>
          </p:cNvPicPr>
          <p:nvPr/>
        </p:nvPicPr>
        <p:blipFill rotWithShape="1">
          <a:blip r:embed="rId2">
            <a:extLst>
              <a:ext uri="{28A0092B-C50C-407E-A947-70E740481C1C}">
                <a14:useLocalDpi xmlns:a14="http://schemas.microsoft.com/office/drawing/2010/main" val="0"/>
              </a:ext>
            </a:extLst>
          </a:blip>
          <a:srcRect l="41240" t="1585" b="1293"/>
          <a:stretch/>
        </p:blipFill>
        <p:spPr bwMode="auto">
          <a:xfrm>
            <a:off x="10424160" y="706501"/>
            <a:ext cx="1585495" cy="196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26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qua1c8wX89NfzFoQEhz73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EVFA6_wEMPKQU3lNMYPRD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EVFA6_wEMPKQU3lNMYPRD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0">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5135</TotalTime>
  <Words>1616</Words>
  <Application>Microsoft Office PowerPoint</Application>
  <PresentationFormat>Widescreen</PresentationFormat>
  <Paragraphs>145</Paragraphs>
  <Slides>21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Times New Roman</vt:lpstr>
      <vt:lpstr>Verdana</vt:lpstr>
      <vt:lpstr>1_Office Theme</vt:lpstr>
      <vt:lpstr>think-cell Slide</vt:lpstr>
      <vt:lpstr>Designing Albuquerque:  An Open House for Architects, Landscape Architects &amp; Engineers</vt:lpstr>
      <vt:lpstr>Why are you here today?</vt:lpstr>
      <vt:lpstr>PowerPoint Presentation</vt:lpstr>
      <vt:lpstr>PowerPoint Presentation</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lpstr>Selection Advisory Committee (SAC)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Data by Department – Import to Energy Manager</dc:title>
  <dc:creator>Paige Mankey</dc:creator>
  <cp:lastModifiedBy>Marquez, Myrna</cp:lastModifiedBy>
  <cp:revision>109</cp:revision>
  <dcterms:created xsi:type="dcterms:W3CDTF">2021-10-26T22:09:17Z</dcterms:created>
  <dcterms:modified xsi:type="dcterms:W3CDTF">2022-06-15T14:20:03Z</dcterms:modified>
</cp:coreProperties>
</file>